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57" r:id="rId2"/>
    <p:sldId id="258" r:id="rId3"/>
    <p:sldId id="259" r:id="rId4"/>
    <p:sldId id="337" r:id="rId5"/>
    <p:sldId id="263" r:id="rId6"/>
    <p:sldId id="339" r:id="rId7"/>
    <p:sldId id="345" r:id="rId8"/>
    <p:sldId id="264" r:id="rId9"/>
    <p:sldId id="265" r:id="rId10"/>
    <p:sldId id="266" r:id="rId11"/>
    <p:sldId id="267" r:id="rId12"/>
    <p:sldId id="268" r:id="rId13"/>
    <p:sldId id="269" r:id="rId14"/>
    <p:sldId id="352" r:id="rId15"/>
    <p:sldId id="270" r:id="rId16"/>
    <p:sldId id="271" r:id="rId17"/>
    <p:sldId id="272" r:id="rId18"/>
    <p:sldId id="343" r:id="rId19"/>
    <p:sldId id="274" r:id="rId20"/>
    <p:sldId id="275" r:id="rId21"/>
    <p:sldId id="276" r:id="rId22"/>
    <p:sldId id="277" r:id="rId23"/>
    <p:sldId id="278" r:id="rId24"/>
    <p:sldId id="357" r:id="rId25"/>
    <p:sldId id="279" r:id="rId26"/>
    <p:sldId id="280" r:id="rId27"/>
    <p:sldId id="281" r:id="rId28"/>
    <p:sldId id="282" r:id="rId29"/>
    <p:sldId id="283" r:id="rId30"/>
    <p:sldId id="284" r:id="rId31"/>
    <p:sldId id="340" r:id="rId32"/>
    <p:sldId id="285" r:id="rId33"/>
    <p:sldId id="286" r:id="rId34"/>
    <p:sldId id="287" r:id="rId35"/>
    <p:sldId id="288" r:id="rId36"/>
    <p:sldId id="320" r:id="rId37"/>
    <p:sldId id="347" r:id="rId38"/>
    <p:sldId id="289" r:id="rId39"/>
    <p:sldId id="290" r:id="rId40"/>
    <p:sldId id="293" r:id="rId41"/>
    <p:sldId id="297" r:id="rId42"/>
    <p:sldId id="341" r:id="rId43"/>
    <p:sldId id="298" r:id="rId44"/>
    <p:sldId id="291" r:id="rId45"/>
    <p:sldId id="292" r:id="rId46"/>
    <p:sldId id="294" r:id="rId47"/>
    <p:sldId id="295" r:id="rId48"/>
    <p:sldId id="296" r:id="rId49"/>
    <p:sldId id="299" r:id="rId50"/>
    <p:sldId id="300" r:id="rId51"/>
    <p:sldId id="332" r:id="rId52"/>
    <p:sldId id="302" r:id="rId53"/>
    <p:sldId id="301" r:id="rId54"/>
    <p:sldId id="305" r:id="rId55"/>
    <p:sldId id="303" r:id="rId56"/>
    <p:sldId id="304" r:id="rId57"/>
    <p:sldId id="306" r:id="rId58"/>
    <p:sldId id="307" r:id="rId59"/>
    <p:sldId id="346" r:id="rId60"/>
    <p:sldId id="349" r:id="rId61"/>
    <p:sldId id="308" r:id="rId62"/>
    <p:sldId id="309" r:id="rId63"/>
    <p:sldId id="344" r:id="rId64"/>
    <p:sldId id="310" r:id="rId65"/>
    <p:sldId id="311" r:id="rId66"/>
    <p:sldId id="312" r:id="rId67"/>
    <p:sldId id="351" r:id="rId68"/>
    <p:sldId id="313" r:id="rId69"/>
    <p:sldId id="314" r:id="rId70"/>
    <p:sldId id="315" r:id="rId71"/>
    <p:sldId id="316" r:id="rId72"/>
    <p:sldId id="333" r:id="rId73"/>
    <p:sldId id="317" r:id="rId74"/>
    <p:sldId id="334" r:id="rId75"/>
    <p:sldId id="335" r:id="rId76"/>
    <p:sldId id="318" r:id="rId77"/>
    <p:sldId id="319" r:id="rId7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9" autoAdjust="0"/>
    <p:restoredTop sz="94660" autoAdjust="0"/>
  </p:normalViewPr>
  <p:slideViewPr>
    <p:cSldViewPr snapToGrid="0" showGuides="1">
      <p:cViewPr varScale="1">
        <p:scale>
          <a:sx n="105" d="100"/>
          <a:sy n="105" d="100"/>
        </p:scale>
        <p:origin x="98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276"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Bigham" userId="fc87cb7c-4795-4e2d-b07c-645d4117193e" providerId="ADAL" clId="{2E039FF1-A832-496D-952E-2C3F8172004A}"/>
    <pc:docChg chg="custSel delSld modSld">
      <pc:chgData name="Pamela Bigham" userId="fc87cb7c-4795-4e2d-b07c-645d4117193e" providerId="ADAL" clId="{2E039FF1-A832-496D-952E-2C3F8172004A}" dt="2023-09-12T19:00:53.217" v="26" actId="478"/>
      <pc:docMkLst>
        <pc:docMk/>
      </pc:docMkLst>
      <pc:sldChg chg="modSp mod">
        <pc:chgData name="Pamela Bigham" userId="fc87cb7c-4795-4e2d-b07c-645d4117193e" providerId="ADAL" clId="{2E039FF1-A832-496D-952E-2C3F8172004A}" dt="2023-09-12T18:57:43.402" v="18" actId="20577"/>
        <pc:sldMkLst>
          <pc:docMk/>
          <pc:sldMk cId="2161738980" sldId="258"/>
        </pc:sldMkLst>
        <pc:spChg chg="mod">
          <ac:chgData name="Pamela Bigham" userId="fc87cb7c-4795-4e2d-b07c-645d4117193e" providerId="ADAL" clId="{2E039FF1-A832-496D-952E-2C3F8172004A}" dt="2023-09-12T18:57:43.402" v="18" actId="20577"/>
          <ac:spMkLst>
            <pc:docMk/>
            <pc:sldMk cId="2161738980" sldId="258"/>
            <ac:spMk id="6" creationId="{00000000-0000-0000-0000-000000000000}"/>
          </ac:spMkLst>
        </pc:spChg>
      </pc:sldChg>
      <pc:sldChg chg="modSp mod">
        <pc:chgData name="Pamela Bigham" userId="fc87cb7c-4795-4e2d-b07c-645d4117193e" providerId="ADAL" clId="{2E039FF1-A832-496D-952E-2C3F8172004A}" dt="2023-09-12T18:58:03.792" v="19" actId="6549"/>
        <pc:sldMkLst>
          <pc:docMk/>
          <pc:sldMk cId="4008652368" sldId="264"/>
        </pc:sldMkLst>
        <pc:spChg chg="mod">
          <ac:chgData name="Pamela Bigham" userId="fc87cb7c-4795-4e2d-b07c-645d4117193e" providerId="ADAL" clId="{2E039FF1-A832-496D-952E-2C3F8172004A}" dt="2023-09-12T18:58:03.792" v="19" actId="6549"/>
          <ac:spMkLst>
            <pc:docMk/>
            <pc:sldMk cId="4008652368" sldId="264"/>
            <ac:spMk id="2" creationId="{2AE3BD61-2489-4D41-B645-2C2989B3A0AD}"/>
          </ac:spMkLst>
        </pc:spChg>
      </pc:sldChg>
      <pc:sldChg chg="modSp mod">
        <pc:chgData name="Pamela Bigham" userId="fc87cb7c-4795-4e2d-b07c-645d4117193e" providerId="ADAL" clId="{2E039FF1-A832-496D-952E-2C3F8172004A}" dt="2023-09-12T18:59:30.770" v="22" actId="6549"/>
        <pc:sldMkLst>
          <pc:docMk/>
          <pc:sldMk cId="3337233433" sldId="294"/>
        </pc:sldMkLst>
        <pc:spChg chg="mod">
          <ac:chgData name="Pamela Bigham" userId="fc87cb7c-4795-4e2d-b07c-645d4117193e" providerId="ADAL" clId="{2E039FF1-A832-496D-952E-2C3F8172004A}" dt="2023-09-12T18:59:30.770" v="22" actId="6549"/>
          <ac:spMkLst>
            <pc:docMk/>
            <pc:sldMk cId="3337233433" sldId="294"/>
            <ac:spMk id="3" creationId="{00000000-0000-0000-0000-000000000000}"/>
          </ac:spMkLst>
        </pc:spChg>
      </pc:sldChg>
      <pc:sldChg chg="delSp mod">
        <pc:chgData name="Pamela Bigham" userId="fc87cb7c-4795-4e2d-b07c-645d4117193e" providerId="ADAL" clId="{2E039FF1-A832-496D-952E-2C3F8172004A}" dt="2023-09-12T19:00:53.217" v="26" actId="478"/>
        <pc:sldMkLst>
          <pc:docMk/>
          <pc:sldMk cId="3225672738" sldId="318"/>
        </pc:sldMkLst>
        <pc:spChg chg="del">
          <ac:chgData name="Pamela Bigham" userId="fc87cb7c-4795-4e2d-b07c-645d4117193e" providerId="ADAL" clId="{2E039FF1-A832-496D-952E-2C3F8172004A}" dt="2023-09-12T19:00:50.802" v="25" actId="478"/>
          <ac:spMkLst>
            <pc:docMk/>
            <pc:sldMk cId="3225672738" sldId="318"/>
            <ac:spMk id="12" creationId="{F11D154E-ECE7-4315-A879-26CC44F480FE}"/>
          </ac:spMkLst>
        </pc:spChg>
        <pc:picChg chg="del">
          <ac:chgData name="Pamela Bigham" userId="fc87cb7c-4795-4e2d-b07c-645d4117193e" providerId="ADAL" clId="{2E039FF1-A832-496D-952E-2C3F8172004A}" dt="2023-09-12T19:00:53.217" v="26" actId="478"/>
          <ac:picMkLst>
            <pc:docMk/>
            <pc:sldMk cId="3225672738" sldId="318"/>
            <ac:picMk id="11" creationId="{CEF74D69-D891-4E89-B58C-4A419F5CC0B4}"/>
          </ac:picMkLst>
        </pc:picChg>
      </pc:sldChg>
      <pc:sldChg chg="del">
        <pc:chgData name="Pamela Bigham" userId="fc87cb7c-4795-4e2d-b07c-645d4117193e" providerId="ADAL" clId="{2E039FF1-A832-496D-952E-2C3F8172004A}" dt="2023-09-12T18:59:56.495" v="23" actId="47"/>
        <pc:sldMkLst>
          <pc:docMk/>
          <pc:sldMk cId="3622757421" sldId="353"/>
        </pc:sldMkLst>
      </pc:sldChg>
      <pc:sldChg chg="del">
        <pc:chgData name="Pamela Bigham" userId="fc87cb7c-4795-4e2d-b07c-645d4117193e" providerId="ADAL" clId="{2E039FF1-A832-496D-952E-2C3F8172004A}" dt="2023-09-12T19:00:47.566" v="24" actId="2696"/>
        <pc:sldMkLst>
          <pc:docMk/>
          <pc:sldMk cId="2217513196" sldId="35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DC605B-2D5E-41D2-AED7-8D5E3AB1C40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3F91319F-E74B-4B7E-B225-B3A54BCC6018}">
      <dgm:prSet/>
      <dgm:spPr/>
      <dgm:t>
        <a:bodyPr/>
        <a:lstStyle/>
        <a:p>
          <a:pPr rtl="0"/>
          <a:r>
            <a:rPr lang="en-US">
              <a:latin typeface="Segoe UI"/>
              <a:cs typeface="Segoe UI"/>
            </a:rPr>
            <a:t>Instructor</a:t>
          </a:r>
          <a:r>
            <a:rPr lang="en-US" b="0" i="0" u="none" strike="noStrike" cap="none" baseline="0" noProof="0">
              <a:solidFill>
                <a:srgbClr val="010000"/>
              </a:solidFill>
              <a:latin typeface="Segoe UI"/>
              <a:cs typeface="Segoe UI"/>
            </a:rPr>
            <a:t> </a:t>
          </a:r>
          <a:r>
            <a:rPr lang="en-US" b="0" i="0" u="none" strike="noStrike" cap="none" baseline="0" noProof="0">
              <a:latin typeface="Segoe UI"/>
              <a:cs typeface="Segoe UI"/>
            </a:rPr>
            <a:t>– ALWA</a:t>
          </a:r>
          <a:r>
            <a:rPr lang="en-US" b="0" i="0" u="none" strike="noStrike" cap="none" baseline="0" noProof="0">
              <a:solidFill>
                <a:schemeClr val="bg1"/>
              </a:solidFill>
              <a:latin typeface="Segoe UI"/>
              <a:cs typeface="Segoe UI"/>
            </a:rPr>
            <a:t>YS FIRST!</a:t>
          </a:r>
        </a:p>
      </dgm:t>
    </dgm:pt>
    <dgm:pt modelId="{1E23C90C-BD0B-4593-A332-8FDEE353A34A}" type="parTrans" cxnId="{77502D97-B1DB-49AA-BE13-3EFE265F48E6}">
      <dgm:prSet/>
      <dgm:spPr/>
      <dgm:t>
        <a:bodyPr/>
        <a:lstStyle/>
        <a:p>
          <a:endParaRPr lang="en-US"/>
        </a:p>
      </dgm:t>
    </dgm:pt>
    <dgm:pt modelId="{303E6594-3381-44E8-A355-A5F3934284D1}" type="sibTrans" cxnId="{77502D97-B1DB-49AA-BE13-3EFE265F48E6}">
      <dgm:prSet/>
      <dgm:spPr/>
      <dgm:t>
        <a:bodyPr/>
        <a:lstStyle/>
        <a:p>
          <a:endParaRPr lang="en-US"/>
        </a:p>
      </dgm:t>
    </dgm:pt>
    <dgm:pt modelId="{22F7D045-FA4C-4D0B-891C-4A7AFC4742E0}">
      <dgm:prSet/>
      <dgm:spPr/>
      <dgm:t>
        <a:bodyPr/>
        <a:lstStyle/>
        <a:p>
          <a:r>
            <a:rPr lang="en-US">
              <a:solidFill>
                <a:schemeClr val="bg1"/>
              </a:solidFill>
              <a:latin typeface="Segoe UI"/>
              <a:cs typeface="Segoe UI"/>
            </a:rPr>
            <a:t>Student Complaint Policy</a:t>
          </a:r>
        </a:p>
      </dgm:t>
    </dgm:pt>
    <dgm:pt modelId="{2050F6C6-66E3-4218-9553-1CEB8A3536DF}" type="parTrans" cxnId="{EA597DD6-A2E6-4374-9EDD-9B95280B2318}">
      <dgm:prSet/>
      <dgm:spPr/>
      <dgm:t>
        <a:bodyPr/>
        <a:lstStyle/>
        <a:p>
          <a:endParaRPr lang="en-US"/>
        </a:p>
      </dgm:t>
    </dgm:pt>
    <dgm:pt modelId="{E0FC8C0A-298B-4937-BC4A-F566B9C39FC2}" type="sibTrans" cxnId="{EA597DD6-A2E6-4374-9EDD-9B95280B2318}">
      <dgm:prSet/>
      <dgm:spPr/>
      <dgm:t>
        <a:bodyPr/>
        <a:lstStyle/>
        <a:p>
          <a:endParaRPr lang="en-US"/>
        </a:p>
      </dgm:t>
    </dgm:pt>
    <dgm:pt modelId="{08C08126-1B9C-404B-8E43-E0551ACEF8E1}">
      <dgm:prSet/>
      <dgm:spPr/>
      <dgm:t>
        <a:bodyPr/>
        <a:lstStyle/>
        <a:p>
          <a:r>
            <a:rPr lang="en-US">
              <a:latin typeface="Segoe UI"/>
              <a:cs typeface="Segoe UI"/>
            </a:rPr>
            <a:t>Counselor for student issues</a:t>
          </a:r>
        </a:p>
      </dgm:t>
    </dgm:pt>
    <dgm:pt modelId="{C9588880-5D01-4EA8-9DA8-6DEA9A265DFC}" type="parTrans" cxnId="{0A79669A-8970-492C-9AB0-ED82EE8F80B5}">
      <dgm:prSet/>
      <dgm:spPr/>
      <dgm:t>
        <a:bodyPr/>
        <a:lstStyle/>
        <a:p>
          <a:endParaRPr lang="en-US"/>
        </a:p>
      </dgm:t>
    </dgm:pt>
    <dgm:pt modelId="{3D4A2988-7EA8-4457-8364-CAB96B628977}" type="sibTrans" cxnId="{0A79669A-8970-492C-9AB0-ED82EE8F80B5}">
      <dgm:prSet/>
      <dgm:spPr/>
      <dgm:t>
        <a:bodyPr/>
        <a:lstStyle/>
        <a:p>
          <a:endParaRPr lang="en-US"/>
        </a:p>
      </dgm:t>
    </dgm:pt>
    <dgm:pt modelId="{81A88702-8EA9-4166-981C-FCCC1D4947D8}">
      <dgm:prSet/>
      <dgm:spPr/>
      <dgm:t>
        <a:bodyPr/>
        <a:lstStyle/>
        <a:p>
          <a:pPr rtl="0"/>
          <a:r>
            <a:rPr lang="en-US">
              <a:latin typeface="Segoe UI"/>
              <a:cs typeface="Segoe UI"/>
            </a:rPr>
            <a:t>Campus Coordinator or Student Services Coordinator for instructor issues</a:t>
          </a:r>
        </a:p>
      </dgm:t>
    </dgm:pt>
    <dgm:pt modelId="{C550A8AB-C0B5-4B8A-8870-96182C344789}" type="parTrans" cxnId="{6E3470E7-60FF-4EFC-92BD-E1B02675725A}">
      <dgm:prSet/>
      <dgm:spPr/>
      <dgm:t>
        <a:bodyPr/>
        <a:lstStyle/>
        <a:p>
          <a:endParaRPr lang="en-US"/>
        </a:p>
      </dgm:t>
    </dgm:pt>
    <dgm:pt modelId="{6B42DED6-2C9E-4B76-B262-760CA7F9FA38}" type="sibTrans" cxnId="{6E3470E7-60FF-4EFC-92BD-E1B02675725A}">
      <dgm:prSet/>
      <dgm:spPr/>
      <dgm:t>
        <a:bodyPr/>
        <a:lstStyle/>
        <a:p>
          <a:endParaRPr lang="en-US"/>
        </a:p>
      </dgm:t>
    </dgm:pt>
    <dgm:pt modelId="{701F2279-D029-4EB5-8858-C7718CA38144}">
      <dgm:prSet/>
      <dgm:spPr/>
      <dgm:t>
        <a:bodyPr/>
        <a:lstStyle/>
        <a:p>
          <a:r>
            <a:rPr lang="en-US">
              <a:latin typeface="Segoe UI"/>
              <a:cs typeface="Segoe UI"/>
            </a:rPr>
            <a:t>Vice President</a:t>
          </a:r>
        </a:p>
      </dgm:t>
    </dgm:pt>
    <dgm:pt modelId="{0F70BD28-898B-42EC-8B98-035AC1FFBBC3}" type="parTrans" cxnId="{BD29277E-1F5C-4B2A-A217-4DB6BCE21C91}">
      <dgm:prSet/>
      <dgm:spPr/>
      <dgm:t>
        <a:bodyPr/>
        <a:lstStyle/>
        <a:p>
          <a:endParaRPr lang="en-US"/>
        </a:p>
      </dgm:t>
    </dgm:pt>
    <dgm:pt modelId="{475363F7-40E3-4606-98D7-998BADB0E1A1}" type="sibTrans" cxnId="{BD29277E-1F5C-4B2A-A217-4DB6BCE21C91}">
      <dgm:prSet/>
      <dgm:spPr/>
      <dgm:t>
        <a:bodyPr/>
        <a:lstStyle/>
        <a:p>
          <a:endParaRPr lang="en-US"/>
        </a:p>
      </dgm:t>
    </dgm:pt>
    <dgm:pt modelId="{359D1D3E-4099-43E7-B569-BD48E226B992}">
      <dgm:prSet/>
      <dgm:spPr/>
      <dgm:t>
        <a:bodyPr/>
        <a:lstStyle/>
        <a:p>
          <a:r>
            <a:rPr lang="en-US">
              <a:latin typeface="Segoe UI"/>
              <a:cs typeface="Segoe UI"/>
            </a:rPr>
            <a:t>President</a:t>
          </a:r>
        </a:p>
      </dgm:t>
    </dgm:pt>
    <dgm:pt modelId="{DBF44A5B-1780-4091-96AD-266AF7AAE408}" type="parTrans" cxnId="{F5776D64-BC73-4418-9960-BACA021E1BE5}">
      <dgm:prSet/>
      <dgm:spPr/>
      <dgm:t>
        <a:bodyPr/>
        <a:lstStyle/>
        <a:p>
          <a:endParaRPr lang="en-US"/>
        </a:p>
      </dgm:t>
    </dgm:pt>
    <dgm:pt modelId="{882EB68E-2A16-4515-9C8A-A11B87A6B700}" type="sibTrans" cxnId="{F5776D64-BC73-4418-9960-BACA021E1BE5}">
      <dgm:prSet/>
      <dgm:spPr/>
      <dgm:t>
        <a:bodyPr/>
        <a:lstStyle/>
        <a:p>
          <a:endParaRPr lang="en-US"/>
        </a:p>
      </dgm:t>
    </dgm:pt>
    <dgm:pt modelId="{9C32B9CB-3E97-4E24-BE60-31F6524ABB3B}">
      <dgm:prSet/>
      <dgm:spPr/>
      <dgm:t>
        <a:bodyPr/>
        <a:lstStyle/>
        <a:p>
          <a:r>
            <a:rPr lang="en-US">
              <a:latin typeface="Segoe UI"/>
              <a:cs typeface="Segoe UI"/>
            </a:rPr>
            <a:t>TBR</a:t>
          </a:r>
        </a:p>
      </dgm:t>
    </dgm:pt>
    <dgm:pt modelId="{9EB497A3-0746-4435-A748-35AD352863BA}" type="parTrans" cxnId="{822DA82E-63C7-4B98-908D-C4C28D125E1F}">
      <dgm:prSet/>
      <dgm:spPr/>
      <dgm:t>
        <a:bodyPr/>
        <a:lstStyle/>
        <a:p>
          <a:endParaRPr lang="en-US"/>
        </a:p>
      </dgm:t>
    </dgm:pt>
    <dgm:pt modelId="{0388C22C-CFB8-4FFF-859C-1AE22C94D279}" type="sibTrans" cxnId="{822DA82E-63C7-4B98-908D-C4C28D125E1F}">
      <dgm:prSet/>
      <dgm:spPr/>
      <dgm:t>
        <a:bodyPr/>
        <a:lstStyle/>
        <a:p>
          <a:endParaRPr lang="en-US"/>
        </a:p>
      </dgm:t>
    </dgm:pt>
    <dgm:pt modelId="{69B60EFA-E9A3-4F0F-B154-8D085764DFB5}">
      <dgm:prSet phldr="0"/>
      <dgm:spPr/>
      <dgm:t>
        <a:bodyPr/>
        <a:lstStyle/>
        <a:p>
          <a:r>
            <a:rPr lang="en-US">
              <a:latin typeface="Segoe UI"/>
              <a:cs typeface="Segoe UI"/>
            </a:rPr>
            <a:t>Allied Health Coordinator for medical program issues</a:t>
          </a:r>
        </a:p>
      </dgm:t>
    </dgm:pt>
    <dgm:pt modelId="{F0F39074-20C9-424E-92B9-C0DA6567AE11}" type="parTrans" cxnId="{DA5106E6-DB0A-4E57-AF32-E2443E973F32}">
      <dgm:prSet/>
      <dgm:spPr/>
    </dgm:pt>
    <dgm:pt modelId="{5E87D97C-8293-4960-A82F-DFF117FA6334}" type="sibTrans" cxnId="{DA5106E6-DB0A-4E57-AF32-E2443E973F32}">
      <dgm:prSet/>
      <dgm:spPr/>
    </dgm:pt>
    <dgm:pt modelId="{E937B9C4-E0E1-46EE-BCF5-ED6A0393D878}" type="pres">
      <dgm:prSet presAssocID="{5CDC605B-2D5E-41D2-AED7-8D5E3AB1C409}" presName="linear" presStyleCnt="0">
        <dgm:presLayoutVars>
          <dgm:dir/>
          <dgm:animLvl val="lvl"/>
          <dgm:resizeHandles val="exact"/>
        </dgm:presLayoutVars>
      </dgm:prSet>
      <dgm:spPr/>
    </dgm:pt>
    <dgm:pt modelId="{1CE7E0A8-FF6E-4D42-A6FE-B2B7E00FC0C3}" type="pres">
      <dgm:prSet presAssocID="{3F91319F-E74B-4B7E-B225-B3A54BCC6018}" presName="parentLin" presStyleCnt="0"/>
      <dgm:spPr/>
    </dgm:pt>
    <dgm:pt modelId="{865C8EE3-127A-468C-88D0-2960ACF02522}" type="pres">
      <dgm:prSet presAssocID="{3F91319F-E74B-4B7E-B225-B3A54BCC6018}" presName="parentLeftMargin" presStyleLbl="node1" presStyleIdx="0" presStyleCnt="5"/>
      <dgm:spPr/>
    </dgm:pt>
    <dgm:pt modelId="{0917784F-453F-4BFD-901D-6BC5AAFA3D7B}" type="pres">
      <dgm:prSet presAssocID="{3F91319F-E74B-4B7E-B225-B3A54BCC6018}" presName="parentText" presStyleLbl="node1" presStyleIdx="0" presStyleCnt="5">
        <dgm:presLayoutVars>
          <dgm:chMax val="0"/>
          <dgm:bulletEnabled val="1"/>
        </dgm:presLayoutVars>
      </dgm:prSet>
      <dgm:spPr/>
    </dgm:pt>
    <dgm:pt modelId="{69E07509-A837-45F6-A8F9-88025D966C15}" type="pres">
      <dgm:prSet presAssocID="{3F91319F-E74B-4B7E-B225-B3A54BCC6018}" presName="negativeSpace" presStyleCnt="0"/>
      <dgm:spPr/>
    </dgm:pt>
    <dgm:pt modelId="{E3D623FA-18D7-4202-8701-2FDE0B9855DE}" type="pres">
      <dgm:prSet presAssocID="{3F91319F-E74B-4B7E-B225-B3A54BCC6018}" presName="childText" presStyleLbl="conFgAcc1" presStyleIdx="0" presStyleCnt="5">
        <dgm:presLayoutVars>
          <dgm:bulletEnabled val="1"/>
        </dgm:presLayoutVars>
      </dgm:prSet>
      <dgm:spPr/>
    </dgm:pt>
    <dgm:pt modelId="{C418347B-6313-4E07-A47B-F94D8DB8066B}" type="pres">
      <dgm:prSet presAssocID="{303E6594-3381-44E8-A355-A5F3934284D1}" presName="spaceBetweenRectangles" presStyleCnt="0"/>
      <dgm:spPr/>
    </dgm:pt>
    <dgm:pt modelId="{86BEE656-CCFB-43FC-BC5C-5E0A3A9CF01B}" type="pres">
      <dgm:prSet presAssocID="{22F7D045-FA4C-4D0B-891C-4A7AFC4742E0}" presName="parentLin" presStyleCnt="0"/>
      <dgm:spPr/>
    </dgm:pt>
    <dgm:pt modelId="{83B84263-937F-4DFF-9431-59A23D7DC675}" type="pres">
      <dgm:prSet presAssocID="{22F7D045-FA4C-4D0B-891C-4A7AFC4742E0}" presName="parentLeftMargin" presStyleLbl="node1" presStyleIdx="0" presStyleCnt="5"/>
      <dgm:spPr/>
    </dgm:pt>
    <dgm:pt modelId="{07C90A7F-DD15-4DAE-91B7-996BFC9C5CDF}" type="pres">
      <dgm:prSet presAssocID="{22F7D045-FA4C-4D0B-891C-4A7AFC4742E0}" presName="parentText" presStyleLbl="node1" presStyleIdx="1" presStyleCnt="5">
        <dgm:presLayoutVars>
          <dgm:chMax val="0"/>
          <dgm:bulletEnabled val="1"/>
        </dgm:presLayoutVars>
      </dgm:prSet>
      <dgm:spPr/>
    </dgm:pt>
    <dgm:pt modelId="{B47E8879-530A-40C2-88F5-68B91656856D}" type="pres">
      <dgm:prSet presAssocID="{22F7D045-FA4C-4D0B-891C-4A7AFC4742E0}" presName="negativeSpace" presStyleCnt="0"/>
      <dgm:spPr/>
    </dgm:pt>
    <dgm:pt modelId="{B197B569-2FC7-465F-9394-A294A8EE7134}" type="pres">
      <dgm:prSet presAssocID="{22F7D045-FA4C-4D0B-891C-4A7AFC4742E0}" presName="childText" presStyleLbl="conFgAcc1" presStyleIdx="1" presStyleCnt="5">
        <dgm:presLayoutVars>
          <dgm:bulletEnabled val="1"/>
        </dgm:presLayoutVars>
      </dgm:prSet>
      <dgm:spPr/>
    </dgm:pt>
    <dgm:pt modelId="{C0144B6A-6615-460C-B522-A2CB39176B2A}" type="pres">
      <dgm:prSet presAssocID="{E0FC8C0A-298B-4937-BC4A-F566B9C39FC2}" presName="spaceBetweenRectangles" presStyleCnt="0"/>
      <dgm:spPr/>
    </dgm:pt>
    <dgm:pt modelId="{472A788B-38B7-49E2-B200-023AA54DACC0}" type="pres">
      <dgm:prSet presAssocID="{701F2279-D029-4EB5-8858-C7718CA38144}" presName="parentLin" presStyleCnt="0"/>
      <dgm:spPr/>
    </dgm:pt>
    <dgm:pt modelId="{E99666D0-0822-4927-8C65-63A0714271C1}" type="pres">
      <dgm:prSet presAssocID="{701F2279-D029-4EB5-8858-C7718CA38144}" presName="parentLeftMargin" presStyleLbl="node1" presStyleIdx="1" presStyleCnt="5"/>
      <dgm:spPr/>
    </dgm:pt>
    <dgm:pt modelId="{39A8D307-8055-49FD-A66A-A63AEAB0BD86}" type="pres">
      <dgm:prSet presAssocID="{701F2279-D029-4EB5-8858-C7718CA38144}" presName="parentText" presStyleLbl="node1" presStyleIdx="2" presStyleCnt="5">
        <dgm:presLayoutVars>
          <dgm:chMax val="0"/>
          <dgm:bulletEnabled val="1"/>
        </dgm:presLayoutVars>
      </dgm:prSet>
      <dgm:spPr/>
    </dgm:pt>
    <dgm:pt modelId="{62E6E296-16AD-4753-B480-0A64071AEC47}" type="pres">
      <dgm:prSet presAssocID="{701F2279-D029-4EB5-8858-C7718CA38144}" presName="negativeSpace" presStyleCnt="0"/>
      <dgm:spPr/>
    </dgm:pt>
    <dgm:pt modelId="{3391C9DA-5859-4505-BBF0-89E35A7468E6}" type="pres">
      <dgm:prSet presAssocID="{701F2279-D029-4EB5-8858-C7718CA38144}" presName="childText" presStyleLbl="conFgAcc1" presStyleIdx="2" presStyleCnt="5">
        <dgm:presLayoutVars>
          <dgm:bulletEnabled val="1"/>
        </dgm:presLayoutVars>
      </dgm:prSet>
      <dgm:spPr/>
    </dgm:pt>
    <dgm:pt modelId="{132397FA-EB71-4899-9EA8-3C873B0A822A}" type="pres">
      <dgm:prSet presAssocID="{475363F7-40E3-4606-98D7-998BADB0E1A1}" presName="spaceBetweenRectangles" presStyleCnt="0"/>
      <dgm:spPr/>
    </dgm:pt>
    <dgm:pt modelId="{6E4439D7-B058-4DC9-843B-AFF22189980F}" type="pres">
      <dgm:prSet presAssocID="{359D1D3E-4099-43E7-B569-BD48E226B992}" presName="parentLin" presStyleCnt="0"/>
      <dgm:spPr/>
    </dgm:pt>
    <dgm:pt modelId="{49A02AAC-3645-44F9-9E24-5F43992BF08A}" type="pres">
      <dgm:prSet presAssocID="{359D1D3E-4099-43E7-B569-BD48E226B992}" presName="parentLeftMargin" presStyleLbl="node1" presStyleIdx="2" presStyleCnt="5"/>
      <dgm:spPr/>
    </dgm:pt>
    <dgm:pt modelId="{42C13EEE-9797-45B7-9542-460611AF51F8}" type="pres">
      <dgm:prSet presAssocID="{359D1D3E-4099-43E7-B569-BD48E226B992}" presName="parentText" presStyleLbl="node1" presStyleIdx="3" presStyleCnt="5">
        <dgm:presLayoutVars>
          <dgm:chMax val="0"/>
          <dgm:bulletEnabled val="1"/>
        </dgm:presLayoutVars>
      </dgm:prSet>
      <dgm:spPr/>
    </dgm:pt>
    <dgm:pt modelId="{2858BDE4-04B8-4192-BC70-C5648F4A28C7}" type="pres">
      <dgm:prSet presAssocID="{359D1D3E-4099-43E7-B569-BD48E226B992}" presName="negativeSpace" presStyleCnt="0"/>
      <dgm:spPr/>
    </dgm:pt>
    <dgm:pt modelId="{9FD6F7E7-5585-442F-B3A1-0154292EF2AD}" type="pres">
      <dgm:prSet presAssocID="{359D1D3E-4099-43E7-B569-BD48E226B992}" presName="childText" presStyleLbl="conFgAcc1" presStyleIdx="3" presStyleCnt="5">
        <dgm:presLayoutVars>
          <dgm:bulletEnabled val="1"/>
        </dgm:presLayoutVars>
      </dgm:prSet>
      <dgm:spPr/>
    </dgm:pt>
    <dgm:pt modelId="{FBCCE42A-B5B9-4AA2-9C41-E9C91FE9F62A}" type="pres">
      <dgm:prSet presAssocID="{882EB68E-2A16-4515-9C8A-A11B87A6B700}" presName="spaceBetweenRectangles" presStyleCnt="0"/>
      <dgm:spPr/>
    </dgm:pt>
    <dgm:pt modelId="{6A8C8DBE-4CF9-495A-BAE7-6D2480067986}" type="pres">
      <dgm:prSet presAssocID="{9C32B9CB-3E97-4E24-BE60-31F6524ABB3B}" presName="parentLin" presStyleCnt="0"/>
      <dgm:spPr/>
    </dgm:pt>
    <dgm:pt modelId="{342C4EC3-28A8-49D2-B48A-621FCC5C2D5E}" type="pres">
      <dgm:prSet presAssocID="{9C32B9CB-3E97-4E24-BE60-31F6524ABB3B}" presName="parentLeftMargin" presStyleLbl="node1" presStyleIdx="3" presStyleCnt="5"/>
      <dgm:spPr/>
    </dgm:pt>
    <dgm:pt modelId="{56838FCE-0F18-47F7-9A52-FDC1C8A4A09E}" type="pres">
      <dgm:prSet presAssocID="{9C32B9CB-3E97-4E24-BE60-31F6524ABB3B}" presName="parentText" presStyleLbl="node1" presStyleIdx="4" presStyleCnt="5">
        <dgm:presLayoutVars>
          <dgm:chMax val="0"/>
          <dgm:bulletEnabled val="1"/>
        </dgm:presLayoutVars>
      </dgm:prSet>
      <dgm:spPr/>
    </dgm:pt>
    <dgm:pt modelId="{809365A5-105E-416F-9FBE-D5E78890386E}" type="pres">
      <dgm:prSet presAssocID="{9C32B9CB-3E97-4E24-BE60-31F6524ABB3B}" presName="negativeSpace" presStyleCnt="0"/>
      <dgm:spPr/>
    </dgm:pt>
    <dgm:pt modelId="{C7005EED-A4CA-4CEE-BC05-B94F1DF83FCD}" type="pres">
      <dgm:prSet presAssocID="{9C32B9CB-3E97-4E24-BE60-31F6524ABB3B}" presName="childText" presStyleLbl="conFgAcc1" presStyleIdx="4" presStyleCnt="5">
        <dgm:presLayoutVars>
          <dgm:bulletEnabled val="1"/>
        </dgm:presLayoutVars>
      </dgm:prSet>
      <dgm:spPr/>
    </dgm:pt>
  </dgm:ptLst>
  <dgm:cxnLst>
    <dgm:cxn modelId="{878EA605-AA31-4AE4-BE3A-062935AE143D}" type="presOf" srcId="{69B60EFA-E9A3-4F0F-B154-8D085764DFB5}" destId="{B197B569-2FC7-465F-9394-A294A8EE7134}" srcOrd="0" destOrd="2" presId="urn:microsoft.com/office/officeart/2005/8/layout/list1"/>
    <dgm:cxn modelId="{B1D73806-9D8F-4204-BC11-1F45D9A4D87E}" type="presOf" srcId="{3F91319F-E74B-4B7E-B225-B3A54BCC6018}" destId="{0917784F-453F-4BFD-901D-6BC5AAFA3D7B}" srcOrd="1" destOrd="0" presId="urn:microsoft.com/office/officeart/2005/8/layout/list1"/>
    <dgm:cxn modelId="{F6371C19-4EAA-4249-B826-9D684A74F07B}" type="presOf" srcId="{9C32B9CB-3E97-4E24-BE60-31F6524ABB3B}" destId="{342C4EC3-28A8-49D2-B48A-621FCC5C2D5E}" srcOrd="0" destOrd="0" presId="urn:microsoft.com/office/officeart/2005/8/layout/list1"/>
    <dgm:cxn modelId="{0C0E6A1C-B62A-4903-B088-6AE6E3F80D7D}" type="presOf" srcId="{359D1D3E-4099-43E7-B569-BD48E226B992}" destId="{49A02AAC-3645-44F9-9E24-5F43992BF08A}" srcOrd="0" destOrd="0" presId="urn:microsoft.com/office/officeart/2005/8/layout/list1"/>
    <dgm:cxn modelId="{A60E9821-0633-4D2F-BBD1-F53EC0864EE4}" type="presOf" srcId="{22F7D045-FA4C-4D0B-891C-4A7AFC4742E0}" destId="{07C90A7F-DD15-4DAE-91B7-996BFC9C5CDF}" srcOrd="1" destOrd="0" presId="urn:microsoft.com/office/officeart/2005/8/layout/list1"/>
    <dgm:cxn modelId="{822DA82E-63C7-4B98-908D-C4C28D125E1F}" srcId="{5CDC605B-2D5E-41D2-AED7-8D5E3AB1C409}" destId="{9C32B9CB-3E97-4E24-BE60-31F6524ABB3B}" srcOrd="4" destOrd="0" parTransId="{9EB497A3-0746-4435-A748-35AD352863BA}" sibTransId="{0388C22C-CFB8-4FFF-859C-1AE22C94D279}"/>
    <dgm:cxn modelId="{424B563A-CA6A-47FD-AA39-189776355227}" type="presOf" srcId="{81A88702-8EA9-4166-981C-FCCC1D4947D8}" destId="{B197B569-2FC7-465F-9394-A294A8EE7134}" srcOrd="0" destOrd="1" presId="urn:microsoft.com/office/officeart/2005/8/layout/list1"/>
    <dgm:cxn modelId="{AEC1293C-65B6-4770-814A-758232EA790F}" type="presOf" srcId="{5CDC605B-2D5E-41D2-AED7-8D5E3AB1C409}" destId="{E937B9C4-E0E1-46EE-BCF5-ED6A0393D878}" srcOrd="0" destOrd="0" presId="urn:microsoft.com/office/officeart/2005/8/layout/list1"/>
    <dgm:cxn modelId="{F5776D64-BC73-4418-9960-BACA021E1BE5}" srcId="{5CDC605B-2D5E-41D2-AED7-8D5E3AB1C409}" destId="{359D1D3E-4099-43E7-B569-BD48E226B992}" srcOrd="3" destOrd="0" parTransId="{DBF44A5B-1780-4091-96AD-266AF7AAE408}" sibTransId="{882EB68E-2A16-4515-9C8A-A11B87A6B700}"/>
    <dgm:cxn modelId="{30E6C471-1970-4953-B30D-D1772826F451}" type="presOf" srcId="{701F2279-D029-4EB5-8858-C7718CA38144}" destId="{E99666D0-0822-4927-8C65-63A0714271C1}" srcOrd="0" destOrd="0" presId="urn:microsoft.com/office/officeart/2005/8/layout/list1"/>
    <dgm:cxn modelId="{DA0DB176-892B-4D8D-9982-4D63CE7719B0}" type="presOf" srcId="{08C08126-1B9C-404B-8E43-E0551ACEF8E1}" destId="{B197B569-2FC7-465F-9394-A294A8EE7134}" srcOrd="0" destOrd="0" presId="urn:microsoft.com/office/officeart/2005/8/layout/list1"/>
    <dgm:cxn modelId="{BD29277E-1F5C-4B2A-A217-4DB6BCE21C91}" srcId="{5CDC605B-2D5E-41D2-AED7-8D5E3AB1C409}" destId="{701F2279-D029-4EB5-8858-C7718CA38144}" srcOrd="2" destOrd="0" parTransId="{0F70BD28-898B-42EC-8B98-035AC1FFBBC3}" sibTransId="{475363F7-40E3-4606-98D7-998BADB0E1A1}"/>
    <dgm:cxn modelId="{3893FA93-406F-49C7-9830-8BF6E7EE2077}" type="presOf" srcId="{701F2279-D029-4EB5-8858-C7718CA38144}" destId="{39A8D307-8055-49FD-A66A-A63AEAB0BD86}" srcOrd="1" destOrd="0" presId="urn:microsoft.com/office/officeart/2005/8/layout/list1"/>
    <dgm:cxn modelId="{77502D97-B1DB-49AA-BE13-3EFE265F48E6}" srcId="{5CDC605B-2D5E-41D2-AED7-8D5E3AB1C409}" destId="{3F91319F-E74B-4B7E-B225-B3A54BCC6018}" srcOrd="0" destOrd="0" parTransId="{1E23C90C-BD0B-4593-A332-8FDEE353A34A}" sibTransId="{303E6594-3381-44E8-A355-A5F3934284D1}"/>
    <dgm:cxn modelId="{0A79669A-8970-492C-9AB0-ED82EE8F80B5}" srcId="{22F7D045-FA4C-4D0B-891C-4A7AFC4742E0}" destId="{08C08126-1B9C-404B-8E43-E0551ACEF8E1}" srcOrd="0" destOrd="0" parTransId="{C9588880-5D01-4EA8-9DA8-6DEA9A265DFC}" sibTransId="{3D4A2988-7EA8-4457-8364-CAB96B628977}"/>
    <dgm:cxn modelId="{6F73CBA5-7A69-4624-8199-CFCCAEDB1C30}" type="presOf" srcId="{22F7D045-FA4C-4D0B-891C-4A7AFC4742E0}" destId="{83B84263-937F-4DFF-9431-59A23D7DC675}" srcOrd="0" destOrd="0" presId="urn:microsoft.com/office/officeart/2005/8/layout/list1"/>
    <dgm:cxn modelId="{EA597DD6-A2E6-4374-9EDD-9B95280B2318}" srcId="{5CDC605B-2D5E-41D2-AED7-8D5E3AB1C409}" destId="{22F7D045-FA4C-4D0B-891C-4A7AFC4742E0}" srcOrd="1" destOrd="0" parTransId="{2050F6C6-66E3-4218-9553-1CEB8A3536DF}" sibTransId="{E0FC8C0A-298B-4937-BC4A-F566B9C39FC2}"/>
    <dgm:cxn modelId="{DEDC5BE2-7826-4C90-8815-711CAB3F81DC}" type="presOf" srcId="{359D1D3E-4099-43E7-B569-BD48E226B992}" destId="{42C13EEE-9797-45B7-9542-460611AF51F8}" srcOrd="1" destOrd="0" presId="urn:microsoft.com/office/officeart/2005/8/layout/list1"/>
    <dgm:cxn modelId="{617477E2-BCE4-48FD-B6BB-3C44135AD35C}" type="presOf" srcId="{3F91319F-E74B-4B7E-B225-B3A54BCC6018}" destId="{865C8EE3-127A-468C-88D0-2960ACF02522}" srcOrd="0" destOrd="0" presId="urn:microsoft.com/office/officeart/2005/8/layout/list1"/>
    <dgm:cxn modelId="{DA5106E6-DB0A-4E57-AF32-E2443E973F32}" srcId="{22F7D045-FA4C-4D0B-891C-4A7AFC4742E0}" destId="{69B60EFA-E9A3-4F0F-B154-8D085764DFB5}" srcOrd="2" destOrd="0" parTransId="{F0F39074-20C9-424E-92B9-C0DA6567AE11}" sibTransId="{5E87D97C-8293-4960-A82F-DFF117FA6334}"/>
    <dgm:cxn modelId="{6E3470E7-60FF-4EFC-92BD-E1B02675725A}" srcId="{22F7D045-FA4C-4D0B-891C-4A7AFC4742E0}" destId="{81A88702-8EA9-4166-981C-FCCC1D4947D8}" srcOrd="1" destOrd="0" parTransId="{C550A8AB-C0B5-4B8A-8870-96182C344789}" sibTransId="{6B42DED6-2C9E-4B76-B262-760CA7F9FA38}"/>
    <dgm:cxn modelId="{F39BB9F0-EBA2-4DF8-8FE1-6D52222801F5}" type="presOf" srcId="{9C32B9CB-3E97-4E24-BE60-31F6524ABB3B}" destId="{56838FCE-0F18-47F7-9A52-FDC1C8A4A09E}" srcOrd="1" destOrd="0" presId="urn:microsoft.com/office/officeart/2005/8/layout/list1"/>
    <dgm:cxn modelId="{8F0D1EDB-0C62-4FE3-B93D-6A0DB39668C6}" type="presParOf" srcId="{E937B9C4-E0E1-46EE-BCF5-ED6A0393D878}" destId="{1CE7E0A8-FF6E-4D42-A6FE-B2B7E00FC0C3}" srcOrd="0" destOrd="0" presId="urn:microsoft.com/office/officeart/2005/8/layout/list1"/>
    <dgm:cxn modelId="{180CC755-B5B8-49CD-90FB-9793D09CF4A2}" type="presParOf" srcId="{1CE7E0A8-FF6E-4D42-A6FE-B2B7E00FC0C3}" destId="{865C8EE3-127A-468C-88D0-2960ACF02522}" srcOrd="0" destOrd="0" presId="urn:microsoft.com/office/officeart/2005/8/layout/list1"/>
    <dgm:cxn modelId="{5650A015-96DA-49D6-B959-383FB08D04E9}" type="presParOf" srcId="{1CE7E0A8-FF6E-4D42-A6FE-B2B7E00FC0C3}" destId="{0917784F-453F-4BFD-901D-6BC5AAFA3D7B}" srcOrd="1" destOrd="0" presId="urn:microsoft.com/office/officeart/2005/8/layout/list1"/>
    <dgm:cxn modelId="{8D8CC2E6-9C35-48E3-B2A4-84FF1F373092}" type="presParOf" srcId="{E937B9C4-E0E1-46EE-BCF5-ED6A0393D878}" destId="{69E07509-A837-45F6-A8F9-88025D966C15}" srcOrd="1" destOrd="0" presId="urn:microsoft.com/office/officeart/2005/8/layout/list1"/>
    <dgm:cxn modelId="{E2519235-3AE6-4C92-A3D2-8DCCC53BBDCF}" type="presParOf" srcId="{E937B9C4-E0E1-46EE-BCF5-ED6A0393D878}" destId="{E3D623FA-18D7-4202-8701-2FDE0B9855DE}" srcOrd="2" destOrd="0" presId="urn:microsoft.com/office/officeart/2005/8/layout/list1"/>
    <dgm:cxn modelId="{82306429-44E6-4A67-8DF1-148E2EF4B800}" type="presParOf" srcId="{E937B9C4-E0E1-46EE-BCF5-ED6A0393D878}" destId="{C418347B-6313-4E07-A47B-F94D8DB8066B}" srcOrd="3" destOrd="0" presId="urn:microsoft.com/office/officeart/2005/8/layout/list1"/>
    <dgm:cxn modelId="{51D99873-4B38-4ED4-BC1D-382B1CE8BFCF}" type="presParOf" srcId="{E937B9C4-E0E1-46EE-BCF5-ED6A0393D878}" destId="{86BEE656-CCFB-43FC-BC5C-5E0A3A9CF01B}" srcOrd="4" destOrd="0" presId="urn:microsoft.com/office/officeart/2005/8/layout/list1"/>
    <dgm:cxn modelId="{581C8A43-CB88-4F68-B101-AF61FA97D446}" type="presParOf" srcId="{86BEE656-CCFB-43FC-BC5C-5E0A3A9CF01B}" destId="{83B84263-937F-4DFF-9431-59A23D7DC675}" srcOrd="0" destOrd="0" presId="urn:microsoft.com/office/officeart/2005/8/layout/list1"/>
    <dgm:cxn modelId="{18B5F2CF-A76A-41AB-B662-7DDEFC742F3F}" type="presParOf" srcId="{86BEE656-CCFB-43FC-BC5C-5E0A3A9CF01B}" destId="{07C90A7F-DD15-4DAE-91B7-996BFC9C5CDF}" srcOrd="1" destOrd="0" presId="urn:microsoft.com/office/officeart/2005/8/layout/list1"/>
    <dgm:cxn modelId="{C8A13843-8032-434C-BCE7-41DFE951D23B}" type="presParOf" srcId="{E937B9C4-E0E1-46EE-BCF5-ED6A0393D878}" destId="{B47E8879-530A-40C2-88F5-68B91656856D}" srcOrd="5" destOrd="0" presId="urn:microsoft.com/office/officeart/2005/8/layout/list1"/>
    <dgm:cxn modelId="{28EEC824-0FDC-4EE3-AC3F-7BFAD4CFBC5F}" type="presParOf" srcId="{E937B9C4-E0E1-46EE-BCF5-ED6A0393D878}" destId="{B197B569-2FC7-465F-9394-A294A8EE7134}" srcOrd="6" destOrd="0" presId="urn:microsoft.com/office/officeart/2005/8/layout/list1"/>
    <dgm:cxn modelId="{C70A78C6-CCF8-4FFB-9026-920D249B8311}" type="presParOf" srcId="{E937B9C4-E0E1-46EE-BCF5-ED6A0393D878}" destId="{C0144B6A-6615-460C-B522-A2CB39176B2A}" srcOrd="7" destOrd="0" presId="urn:microsoft.com/office/officeart/2005/8/layout/list1"/>
    <dgm:cxn modelId="{57851F0A-59F1-4A81-8477-BEB49E97BA28}" type="presParOf" srcId="{E937B9C4-E0E1-46EE-BCF5-ED6A0393D878}" destId="{472A788B-38B7-49E2-B200-023AA54DACC0}" srcOrd="8" destOrd="0" presId="urn:microsoft.com/office/officeart/2005/8/layout/list1"/>
    <dgm:cxn modelId="{117F5D1D-5F0A-4DF1-A2B9-C7F27F315CAD}" type="presParOf" srcId="{472A788B-38B7-49E2-B200-023AA54DACC0}" destId="{E99666D0-0822-4927-8C65-63A0714271C1}" srcOrd="0" destOrd="0" presId="urn:microsoft.com/office/officeart/2005/8/layout/list1"/>
    <dgm:cxn modelId="{C207BE5E-82F2-46AF-8D12-E4C298704061}" type="presParOf" srcId="{472A788B-38B7-49E2-B200-023AA54DACC0}" destId="{39A8D307-8055-49FD-A66A-A63AEAB0BD86}" srcOrd="1" destOrd="0" presId="urn:microsoft.com/office/officeart/2005/8/layout/list1"/>
    <dgm:cxn modelId="{44E4D850-ACC0-4A5F-83A0-B0B102C11C68}" type="presParOf" srcId="{E937B9C4-E0E1-46EE-BCF5-ED6A0393D878}" destId="{62E6E296-16AD-4753-B480-0A64071AEC47}" srcOrd="9" destOrd="0" presId="urn:microsoft.com/office/officeart/2005/8/layout/list1"/>
    <dgm:cxn modelId="{2F2CB45A-761F-4C56-8AAE-7D8C9A7BBCC8}" type="presParOf" srcId="{E937B9C4-E0E1-46EE-BCF5-ED6A0393D878}" destId="{3391C9DA-5859-4505-BBF0-89E35A7468E6}" srcOrd="10" destOrd="0" presId="urn:microsoft.com/office/officeart/2005/8/layout/list1"/>
    <dgm:cxn modelId="{92578A80-9A8C-407B-BEF8-B7B601E66C20}" type="presParOf" srcId="{E937B9C4-E0E1-46EE-BCF5-ED6A0393D878}" destId="{132397FA-EB71-4899-9EA8-3C873B0A822A}" srcOrd="11" destOrd="0" presId="urn:microsoft.com/office/officeart/2005/8/layout/list1"/>
    <dgm:cxn modelId="{7E45CB91-F529-4383-A889-5521D764C5DA}" type="presParOf" srcId="{E937B9C4-E0E1-46EE-BCF5-ED6A0393D878}" destId="{6E4439D7-B058-4DC9-843B-AFF22189980F}" srcOrd="12" destOrd="0" presId="urn:microsoft.com/office/officeart/2005/8/layout/list1"/>
    <dgm:cxn modelId="{1646225C-59C3-475D-9663-887B3B72FF36}" type="presParOf" srcId="{6E4439D7-B058-4DC9-843B-AFF22189980F}" destId="{49A02AAC-3645-44F9-9E24-5F43992BF08A}" srcOrd="0" destOrd="0" presId="urn:microsoft.com/office/officeart/2005/8/layout/list1"/>
    <dgm:cxn modelId="{69E49161-C15A-4D01-91C1-B2F202AD0F28}" type="presParOf" srcId="{6E4439D7-B058-4DC9-843B-AFF22189980F}" destId="{42C13EEE-9797-45B7-9542-460611AF51F8}" srcOrd="1" destOrd="0" presId="urn:microsoft.com/office/officeart/2005/8/layout/list1"/>
    <dgm:cxn modelId="{2D8ECAD4-9F51-4216-AF1A-0DEA8F917CAB}" type="presParOf" srcId="{E937B9C4-E0E1-46EE-BCF5-ED6A0393D878}" destId="{2858BDE4-04B8-4192-BC70-C5648F4A28C7}" srcOrd="13" destOrd="0" presId="urn:microsoft.com/office/officeart/2005/8/layout/list1"/>
    <dgm:cxn modelId="{87528A98-3C65-4457-A18D-D22647BE3AA8}" type="presParOf" srcId="{E937B9C4-E0E1-46EE-BCF5-ED6A0393D878}" destId="{9FD6F7E7-5585-442F-B3A1-0154292EF2AD}" srcOrd="14" destOrd="0" presId="urn:microsoft.com/office/officeart/2005/8/layout/list1"/>
    <dgm:cxn modelId="{9A870806-683A-4DC6-B026-A36F24A952A9}" type="presParOf" srcId="{E937B9C4-E0E1-46EE-BCF5-ED6A0393D878}" destId="{FBCCE42A-B5B9-4AA2-9C41-E9C91FE9F62A}" srcOrd="15" destOrd="0" presId="urn:microsoft.com/office/officeart/2005/8/layout/list1"/>
    <dgm:cxn modelId="{48EF9A27-A9D1-4AE7-B60C-EF629F3EB679}" type="presParOf" srcId="{E937B9C4-E0E1-46EE-BCF5-ED6A0393D878}" destId="{6A8C8DBE-4CF9-495A-BAE7-6D2480067986}" srcOrd="16" destOrd="0" presId="urn:microsoft.com/office/officeart/2005/8/layout/list1"/>
    <dgm:cxn modelId="{C94FF2BF-A6EE-41DC-AE49-06A494B826AD}" type="presParOf" srcId="{6A8C8DBE-4CF9-495A-BAE7-6D2480067986}" destId="{342C4EC3-28A8-49D2-B48A-621FCC5C2D5E}" srcOrd="0" destOrd="0" presId="urn:microsoft.com/office/officeart/2005/8/layout/list1"/>
    <dgm:cxn modelId="{29682E26-60CE-41F8-B9C7-2D288BE9E66B}" type="presParOf" srcId="{6A8C8DBE-4CF9-495A-BAE7-6D2480067986}" destId="{56838FCE-0F18-47F7-9A52-FDC1C8A4A09E}" srcOrd="1" destOrd="0" presId="urn:microsoft.com/office/officeart/2005/8/layout/list1"/>
    <dgm:cxn modelId="{944F8FEE-65CE-4C53-8F0D-F4A37C57BBBF}" type="presParOf" srcId="{E937B9C4-E0E1-46EE-BCF5-ED6A0393D878}" destId="{809365A5-105E-416F-9FBE-D5E78890386E}" srcOrd="17" destOrd="0" presId="urn:microsoft.com/office/officeart/2005/8/layout/list1"/>
    <dgm:cxn modelId="{FD72B133-2B25-4DA8-AAD2-5792D5984CF7}" type="presParOf" srcId="{E937B9C4-E0E1-46EE-BCF5-ED6A0393D878}" destId="{C7005EED-A4CA-4CEE-BC05-B94F1DF83FC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3657BA-E95E-4B2A-88F6-E81A6808F97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F72399B-F9F0-4341-8640-14CCA566564A}">
      <dgm:prSet/>
      <dgm:spPr/>
      <dgm:t>
        <a:bodyPr/>
        <a:lstStyle/>
        <a:p>
          <a:pPr rtl="0"/>
          <a:r>
            <a:rPr lang="en-US">
              <a:latin typeface="Segoe UI"/>
              <a:cs typeface="Segoe UI"/>
            </a:rPr>
            <a:t>Na</a:t>
          </a:r>
          <a:r>
            <a:rPr lang="en-US">
              <a:solidFill>
                <a:schemeClr val="bg1"/>
              </a:solidFill>
              <a:latin typeface="Segoe UI"/>
              <a:cs typeface="Segoe UI"/>
            </a:rPr>
            <a:t>tional </a:t>
          </a:r>
          <a:r>
            <a:rPr lang="en-US" b="0" i="0" u="none" strike="noStrike" cap="none" baseline="0" noProof="0">
              <a:solidFill>
                <a:schemeClr val="bg1"/>
              </a:solidFill>
              <a:latin typeface="Segoe UI"/>
              <a:cs typeface="Segoe UI"/>
            </a:rPr>
            <a:t>Technical Honor Society</a:t>
          </a:r>
        </a:p>
      </dgm:t>
    </dgm:pt>
    <dgm:pt modelId="{8BD50BB1-93D6-4C04-BB4F-7D244ED069E8}" type="parTrans" cxnId="{D2FAC958-1557-4FD0-805B-8FD4446F0BDF}">
      <dgm:prSet/>
      <dgm:spPr/>
      <dgm:t>
        <a:bodyPr/>
        <a:lstStyle/>
        <a:p>
          <a:endParaRPr lang="en-US"/>
        </a:p>
      </dgm:t>
    </dgm:pt>
    <dgm:pt modelId="{1DB9D4EF-C7FC-459E-85D6-960098689271}" type="sibTrans" cxnId="{D2FAC958-1557-4FD0-805B-8FD4446F0BDF}">
      <dgm:prSet/>
      <dgm:spPr/>
      <dgm:t>
        <a:bodyPr/>
        <a:lstStyle/>
        <a:p>
          <a:endParaRPr lang="en-US"/>
        </a:p>
      </dgm:t>
    </dgm:pt>
    <dgm:pt modelId="{BB32933D-9316-46C7-A613-2730A6739A15}">
      <dgm:prSet/>
      <dgm:spPr/>
      <dgm:t>
        <a:bodyPr/>
        <a:lstStyle/>
        <a:p>
          <a:pPr rtl="0"/>
          <a:r>
            <a:rPr lang="en-US">
              <a:latin typeface="Segoe UI"/>
              <a:cs typeface="Segoe UI"/>
            </a:rPr>
            <a:t>Statewide Outstanding Achievement Recognition</a:t>
          </a:r>
        </a:p>
      </dgm:t>
    </dgm:pt>
    <dgm:pt modelId="{A4CDAFE5-608E-4852-BD90-74880B03B4CE}" type="parTrans" cxnId="{067BC9DD-86C9-45DC-8968-F569C8B5E81C}">
      <dgm:prSet/>
      <dgm:spPr/>
      <dgm:t>
        <a:bodyPr/>
        <a:lstStyle/>
        <a:p>
          <a:endParaRPr lang="en-US"/>
        </a:p>
      </dgm:t>
    </dgm:pt>
    <dgm:pt modelId="{B92595EB-AE52-4379-99D3-7FDF0D9CA2A0}" type="sibTrans" cxnId="{067BC9DD-86C9-45DC-8968-F569C8B5E81C}">
      <dgm:prSet/>
      <dgm:spPr/>
      <dgm:t>
        <a:bodyPr/>
        <a:lstStyle/>
        <a:p>
          <a:endParaRPr lang="en-US"/>
        </a:p>
      </dgm:t>
    </dgm:pt>
    <dgm:pt modelId="{BF337FB6-D0C8-4002-8726-8B4683CD11E2}">
      <dgm:prSet/>
      <dgm:spPr/>
      <dgm:t>
        <a:bodyPr/>
        <a:lstStyle/>
        <a:p>
          <a:pPr rtl="0"/>
          <a:r>
            <a:rPr lang="en-US">
              <a:latin typeface="Segoe UI"/>
              <a:cs typeface="Segoe UI"/>
            </a:rPr>
            <a:t>SkillsUSA Competitions</a:t>
          </a:r>
        </a:p>
      </dgm:t>
    </dgm:pt>
    <dgm:pt modelId="{851DEF63-392C-4D1B-BDD0-62FB4ED1364A}" type="parTrans" cxnId="{F103C833-ADB6-4AA0-8B32-AFACC67A4251}">
      <dgm:prSet/>
      <dgm:spPr/>
      <dgm:t>
        <a:bodyPr/>
        <a:lstStyle/>
        <a:p>
          <a:endParaRPr lang="en-US"/>
        </a:p>
      </dgm:t>
    </dgm:pt>
    <dgm:pt modelId="{F2909B70-CADA-4BF3-A6C4-302062CBC79D}" type="sibTrans" cxnId="{F103C833-ADB6-4AA0-8B32-AFACC67A4251}">
      <dgm:prSet/>
      <dgm:spPr/>
      <dgm:t>
        <a:bodyPr/>
        <a:lstStyle/>
        <a:p>
          <a:endParaRPr lang="en-US"/>
        </a:p>
      </dgm:t>
    </dgm:pt>
    <dgm:pt modelId="{5C5BE25B-24F9-4E0F-B500-391C62F467C8}">
      <dgm:prSet/>
      <dgm:spPr/>
      <dgm:t>
        <a:bodyPr/>
        <a:lstStyle/>
        <a:p>
          <a:r>
            <a:rPr lang="en-US">
              <a:latin typeface="Segoe UI"/>
              <a:cs typeface="Segoe UI"/>
            </a:rPr>
            <a:t>Student Government Association</a:t>
          </a:r>
        </a:p>
      </dgm:t>
    </dgm:pt>
    <dgm:pt modelId="{51A27D05-B864-49B0-B8C7-61C7115058FB}" type="parTrans" cxnId="{447EB506-BF1A-4A4A-982C-C91BDE185524}">
      <dgm:prSet/>
      <dgm:spPr/>
      <dgm:t>
        <a:bodyPr/>
        <a:lstStyle/>
        <a:p>
          <a:endParaRPr lang="en-US"/>
        </a:p>
      </dgm:t>
    </dgm:pt>
    <dgm:pt modelId="{2D98C6DD-C906-427C-B1C2-9FE5ABBABE0A}" type="sibTrans" cxnId="{447EB506-BF1A-4A4A-982C-C91BDE185524}">
      <dgm:prSet/>
      <dgm:spPr/>
      <dgm:t>
        <a:bodyPr/>
        <a:lstStyle/>
        <a:p>
          <a:endParaRPr lang="en-US"/>
        </a:p>
      </dgm:t>
    </dgm:pt>
    <dgm:pt modelId="{0707C399-87F7-44AC-A8BB-DA854640C7A6}">
      <dgm:prSet/>
      <dgm:spPr/>
      <dgm:t>
        <a:bodyPr/>
        <a:lstStyle/>
        <a:p>
          <a:r>
            <a:rPr lang="en-US">
              <a:latin typeface="Segoe UI"/>
              <a:cs typeface="Segoe UI"/>
            </a:rPr>
            <a:t>Student Veteran's Association</a:t>
          </a:r>
        </a:p>
      </dgm:t>
    </dgm:pt>
    <dgm:pt modelId="{DB342FAF-39A7-4F78-9A5C-BF9FBD7E783D}" type="parTrans" cxnId="{0C0C1D46-6E17-4EA1-986F-B0BEF25303F0}">
      <dgm:prSet/>
      <dgm:spPr/>
      <dgm:t>
        <a:bodyPr/>
        <a:lstStyle/>
        <a:p>
          <a:endParaRPr lang="en-US"/>
        </a:p>
      </dgm:t>
    </dgm:pt>
    <dgm:pt modelId="{D9C1E967-885A-4234-A498-EF56CD6A0FCD}" type="sibTrans" cxnId="{0C0C1D46-6E17-4EA1-986F-B0BEF25303F0}">
      <dgm:prSet/>
      <dgm:spPr/>
      <dgm:t>
        <a:bodyPr/>
        <a:lstStyle/>
        <a:p>
          <a:endParaRPr lang="en-US"/>
        </a:p>
      </dgm:t>
    </dgm:pt>
    <dgm:pt modelId="{236F2954-19D0-42FB-890A-46CFBAB8E84C}">
      <dgm:prSet/>
      <dgm:spPr/>
      <dgm:t>
        <a:bodyPr/>
        <a:lstStyle/>
        <a:p>
          <a:r>
            <a:rPr lang="en-US">
              <a:latin typeface="Segoe UI"/>
              <a:cs typeface="Segoe UI"/>
            </a:rPr>
            <a:t>Annual Veteran's Honor Recognition</a:t>
          </a:r>
        </a:p>
      </dgm:t>
    </dgm:pt>
    <dgm:pt modelId="{83F80590-38F8-4964-9C18-31A0B10A3BF5}" type="parTrans" cxnId="{D24FD5F6-6273-44DA-9A33-41CF1C53D9AB}">
      <dgm:prSet/>
      <dgm:spPr/>
      <dgm:t>
        <a:bodyPr/>
        <a:lstStyle/>
        <a:p>
          <a:endParaRPr lang="en-US"/>
        </a:p>
      </dgm:t>
    </dgm:pt>
    <dgm:pt modelId="{6999B6B1-AA99-40B3-937D-895A57314952}" type="sibTrans" cxnId="{D24FD5F6-6273-44DA-9A33-41CF1C53D9AB}">
      <dgm:prSet/>
      <dgm:spPr/>
      <dgm:t>
        <a:bodyPr/>
        <a:lstStyle/>
        <a:p>
          <a:endParaRPr lang="en-US"/>
        </a:p>
      </dgm:t>
    </dgm:pt>
    <dgm:pt modelId="{9D6AF012-B416-4631-8E8D-34B76F8D71C9}">
      <dgm:prSet/>
      <dgm:spPr/>
      <dgm:t>
        <a:bodyPr/>
        <a:lstStyle/>
        <a:p>
          <a:r>
            <a:rPr lang="en-US">
              <a:latin typeface="Segoe UI"/>
              <a:cs typeface="Segoe UI"/>
            </a:rPr>
            <a:t>Holiday Food Drive</a:t>
          </a:r>
        </a:p>
      </dgm:t>
    </dgm:pt>
    <dgm:pt modelId="{41A8ED18-EE4F-49FC-A9A9-A11FB0409CCC}" type="parTrans" cxnId="{FF787662-6CDD-4FDD-A0AA-45E074B189BD}">
      <dgm:prSet/>
      <dgm:spPr/>
      <dgm:t>
        <a:bodyPr/>
        <a:lstStyle/>
        <a:p>
          <a:endParaRPr lang="en-US"/>
        </a:p>
      </dgm:t>
    </dgm:pt>
    <dgm:pt modelId="{9CC1B23D-6570-4BF2-BCD0-9F3B148BAF16}" type="sibTrans" cxnId="{FF787662-6CDD-4FDD-A0AA-45E074B189BD}">
      <dgm:prSet/>
      <dgm:spPr/>
      <dgm:t>
        <a:bodyPr/>
        <a:lstStyle/>
        <a:p>
          <a:endParaRPr lang="en-US"/>
        </a:p>
      </dgm:t>
    </dgm:pt>
    <dgm:pt modelId="{FF18ED58-BF2C-4CCD-835B-5D3CFBE4FF3F}">
      <dgm:prSet/>
      <dgm:spPr/>
      <dgm:t>
        <a:bodyPr/>
        <a:lstStyle/>
        <a:p>
          <a:r>
            <a:rPr lang="en-US">
              <a:latin typeface="Segoe UI"/>
              <a:cs typeface="Segoe UI"/>
            </a:rPr>
            <a:t>Graduation Commencement Ceremony</a:t>
          </a:r>
        </a:p>
      </dgm:t>
    </dgm:pt>
    <dgm:pt modelId="{15CC7EA4-1193-4A3E-9B4E-8EB31111F909}" type="parTrans" cxnId="{A1345BA5-8900-4A96-82F2-61996CF8E1C4}">
      <dgm:prSet/>
      <dgm:spPr/>
      <dgm:t>
        <a:bodyPr/>
        <a:lstStyle/>
        <a:p>
          <a:endParaRPr lang="en-US"/>
        </a:p>
      </dgm:t>
    </dgm:pt>
    <dgm:pt modelId="{A70FD172-D077-47FD-847B-BE286AF18E38}" type="sibTrans" cxnId="{A1345BA5-8900-4A96-82F2-61996CF8E1C4}">
      <dgm:prSet/>
      <dgm:spPr/>
      <dgm:t>
        <a:bodyPr/>
        <a:lstStyle/>
        <a:p>
          <a:endParaRPr lang="en-US"/>
        </a:p>
      </dgm:t>
    </dgm:pt>
    <dgm:pt modelId="{B78465FE-9BB9-4F4E-AA62-B40F6D6B2174}">
      <dgm:prSet phldr="0"/>
      <dgm:spPr/>
      <dgm:t>
        <a:bodyPr/>
        <a:lstStyle/>
        <a:p>
          <a:pPr rtl="0"/>
          <a:r>
            <a:rPr lang="en-US">
              <a:latin typeface="Segoe UI"/>
              <a:cs typeface="Segoe UI"/>
            </a:rPr>
            <a:t>Health Fairs</a:t>
          </a:r>
        </a:p>
      </dgm:t>
    </dgm:pt>
    <dgm:pt modelId="{75B0F1A3-E4E5-4EC2-B5B6-6FB2290195F4}" type="parTrans" cxnId="{93A9DC9A-4AE2-4EC6-A87E-226E7BF76471}">
      <dgm:prSet/>
      <dgm:spPr/>
    </dgm:pt>
    <dgm:pt modelId="{8D447163-EF79-4208-99AF-FBAE42A6B4F5}" type="sibTrans" cxnId="{93A9DC9A-4AE2-4EC6-A87E-226E7BF76471}">
      <dgm:prSet/>
      <dgm:spPr/>
    </dgm:pt>
    <dgm:pt modelId="{4C2596FC-2AEE-4604-B0E9-4C88A0C57A54}">
      <dgm:prSet phldr="0"/>
      <dgm:spPr/>
      <dgm:t>
        <a:bodyPr/>
        <a:lstStyle/>
        <a:p>
          <a:pPr rtl="0"/>
          <a:r>
            <a:rPr lang="en-US">
              <a:latin typeface="Segoe UI"/>
              <a:cs typeface="Segoe UI"/>
            </a:rPr>
            <a:t>Blood Drives</a:t>
          </a:r>
        </a:p>
      </dgm:t>
    </dgm:pt>
    <dgm:pt modelId="{B73BAAF8-9002-4804-9954-7BAEEFDB75A0}" type="parTrans" cxnId="{491D0E3B-210E-4326-92CE-89E93D4565AF}">
      <dgm:prSet/>
      <dgm:spPr/>
    </dgm:pt>
    <dgm:pt modelId="{6F8C785F-E8FF-4A46-8127-BF5858101478}" type="sibTrans" cxnId="{491D0E3B-210E-4326-92CE-89E93D4565AF}">
      <dgm:prSet/>
      <dgm:spPr/>
    </dgm:pt>
    <dgm:pt modelId="{4098BB56-26BD-4194-A48F-828360B2E2C3}" type="pres">
      <dgm:prSet presAssocID="{253657BA-E95E-4B2A-88F6-E81A6808F979}" presName="linear" presStyleCnt="0">
        <dgm:presLayoutVars>
          <dgm:animLvl val="lvl"/>
          <dgm:resizeHandles val="exact"/>
        </dgm:presLayoutVars>
      </dgm:prSet>
      <dgm:spPr/>
    </dgm:pt>
    <dgm:pt modelId="{6968E4E5-C2C6-44E6-9742-B12ED6BB69F1}" type="pres">
      <dgm:prSet presAssocID="{5F72399B-F9F0-4341-8640-14CCA566564A}" presName="parentText" presStyleLbl="node1" presStyleIdx="0" presStyleCnt="10">
        <dgm:presLayoutVars>
          <dgm:chMax val="0"/>
          <dgm:bulletEnabled val="1"/>
        </dgm:presLayoutVars>
      </dgm:prSet>
      <dgm:spPr/>
    </dgm:pt>
    <dgm:pt modelId="{34A5B205-A86F-477D-BC59-BAA0F84248FC}" type="pres">
      <dgm:prSet presAssocID="{1DB9D4EF-C7FC-459E-85D6-960098689271}" presName="spacer" presStyleCnt="0"/>
      <dgm:spPr/>
    </dgm:pt>
    <dgm:pt modelId="{489ABF81-F9C1-4F61-BD89-27BFB532FC67}" type="pres">
      <dgm:prSet presAssocID="{BB32933D-9316-46C7-A613-2730A6739A15}" presName="parentText" presStyleLbl="node1" presStyleIdx="1" presStyleCnt="10">
        <dgm:presLayoutVars>
          <dgm:chMax val="0"/>
          <dgm:bulletEnabled val="1"/>
        </dgm:presLayoutVars>
      </dgm:prSet>
      <dgm:spPr/>
    </dgm:pt>
    <dgm:pt modelId="{9674ADE3-59CC-45AA-8605-F43A3730219A}" type="pres">
      <dgm:prSet presAssocID="{B92595EB-AE52-4379-99D3-7FDF0D9CA2A0}" presName="spacer" presStyleCnt="0"/>
      <dgm:spPr/>
    </dgm:pt>
    <dgm:pt modelId="{D4209C07-B856-41E2-9A98-3BD780A8A3B6}" type="pres">
      <dgm:prSet presAssocID="{BF337FB6-D0C8-4002-8726-8B4683CD11E2}" presName="parentText" presStyleLbl="node1" presStyleIdx="2" presStyleCnt="10">
        <dgm:presLayoutVars>
          <dgm:chMax val="0"/>
          <dgm:bulletEnabled val="1"/>
        </dgm:presLayoutVars>
      </dgm:prSet>
      <dgm:spPr/>
    </dgm:pt>
    <dgm:pt modelId="{41B2B14E-A713-4835-8B08-E36176B36230}" type="pres">
      <dgm:prSet presAssocID="{F2909B70-CADA-4BF3-A6C4-302062CBC79D}" presName="spacer" presStyleCnt="0"/>
      <dgm:spPr/>
    </dgm:pt>
    <dgm:pt modelId="{317426E6-A1AF-4113-B232-CF65949D0125}" type="pres">
      <dgm:prSet presAssocID="{5C5BE25B-24F9-4E0F-B500-391C62F467C8}" presName="parentText" presStyleLbl="node1" presStyleIdx="3" presStyleCnt="10">
        <dgm:presLayoutVars>
          <dgm:chMax val="0"/>
          <dgm:bulletEnabled val="1"/>
        </dgm:presLayoutVars>
      </dgm:prSet>
      <dgm:spPr/>
    </dgm:pt>
    <dgm:pt modelId="{E102E559-FD09-4A03-9D7D-BACF553B61B6}" type="pres">
      <dgm:prSet presAssocID="{2D98C6DD-C906-427C-B1C2-9FE5ABBABE0A}" presName="spacer" presStyleCnt="0"/>
      <dgm:spPr/>
    </dgm:pt>
    <dgm:pt modelId="{EFA74FA2-83E2-4890-8579-BB2760543B48}" type="pres">
      <dgm:prSet presAssocID="{0707C399-87F7-44AC-A8BB-DA854640C7A6}" presName="parentText" presStyleLbl="node1" presStyleIdx="4" presStyleCnt="10">
        <dgm:presLayoutVars>
          <dgm:chMax val="0"/>
          <dgm:bulletEnabled val="1"/>
        </dgm:presLayoutVars>
      </dgm:prSet>
      <dgm:spPr/>
    </dgm:pt>
    <dgm:pt modelId="{EBB6DE9A-6556-4A57-94A3-B46FF8B116FA}" type="pres">
      <dgm:prSet presAssocID="{D9C1E967-885A-4234-A498-EF56CD6A0FCD}" presName="spacer" presStyleCnt="0"/>
      <dgm:spPr/>
    </dgm:pt>
    <dgm:pt modelId="{24B7F826-4E14-43D7-8CB3-5E247A2D593E}" type="pres">
      <dgm:prSet presAssocID="{236F2954-19D0-42FB-890A-46CFBAB8E84C}" presName="parentText" presStyleLbl="node1" presStyleIdx="5" presStyleCnt="10">
        <dgm:presLayoutVars>
          <dgm:chMax val="0"/>
          <dgm:bulletEnabled val="1"/>
        </dgm:presLayoutVars>
      </dgm:prSet>
      <dgm:spPr/>
    </dgm:pt>
    <dgm:pt modelId="{6057BD04-5674-46B2-9E1C-FEA3E42AC500}" type="pres">
      <dgm:prSet presAssocID="{6999B6B1-AA99-40B3-937D-895A57314952}" presName="spacer" presStyleCnt="0"/>
      <dgm:spPr/>
    </dgm:pt>
    <dgm:pt modelId="{47A63400-C060-495D-B12A-D73E766F29D6}" type="pres">
      <dgm:prSet presAssocID="{9D6AF012-B416-4631-8E8D-34B76F8D71C9}" presName="parentText" presStyleLbl="node1" presStyleIdx="6" presStyleCnt="10">
        <dgm:presLayoutVars>
          <dgm:chMax val="0"/>
          <dgm:bulletEnabled val="1"/>
        </dgm:presLayoutVars>
      </dgm:prSet>
      <dgm:spPr/>
    </dgm:pt>
    <dgm:pt modelId="{59A13F75-460C-4F32-9B00-A6FC7C5AB606}" type="pres">
      <dgm:prSet presAssocID="{9CC1B23D-6570-4BF2-BCD0-9F3B148BAF16}" presName="spacer" presStyleCnt="0"/>
      <dgm:spPr/>
    </dgm:pt>
    <dgm:pt modelId="{90CC1706-D532-4C83-B25E-798D8F8202D3}" type="pres">
      <dgm:prSet presAssocID="{FF18ED58-BF2C-4CCD-835B-5D3CFBE4FF3F}" presName="parentText" presStyleLbl="node1" presStyleIdx="7" presStyleCnt="10">
        <dgm:presLayoutVars>
          <dgm:chMax val="0"/>
          <dgm:bulletEnabled val="1"/>
        </dgm:presLayoutVars>
      </dgm:prSet>
      <dgm:spPr/>
    </dgm:pt>
    <dgm:pt modelId="{76F39752-70BC-4097-979E-90FD6E3E7045}" type="pres">
      <dgm:prSet presAssocID="{A70FD172-D077-47FD-847B-BE286AF18E38}" presName="spacer" presStyleCnt="0"/>
      <dgm:spPr/>
    </dgm:pt>
    <dgm:pt modelId="{25283D3E-5631-4E7E-BF6A-E051D7149197}" type="pres">
      <dgm:prSet presAssocID="{B78465FE-9BB9-4F4E-AA62-B40F6D6B2174}" presName="parentText" presStyleLbl="node1" presStyleIdx="8" presStyleCnt="10">
        <dgm:presLayoutVars>
          <dgm:chMax val="0"/>
          <dgm:bulletEnabled val="1"/>
        </dgm:presLayoutVars>
      </dgm:prSet>
      <dgm:spPr/>
    </dgm:pt>
    <dgm:pt modelId="{3162F39A-619F-4475-B502-AC738E3767CA}" type="pres">
      <dgm:prSet presAssocID="{8D447163-EF79-4208-99AF-FBAE42A6B4F5}" presName="spacer" presStyleCnt="0"/>
      <dgm:spPr/>
    </dgm:pt>
    <dgm:pt modelId="{6B602CCF-B353-49DE-B6FA-8A171F78F7AB}" type="pres">
      <dgm:prSet presAssocID="{4C2596FC-2AEE-4604-B0E9-4C88A0C57A54}" presName="parentText" presStyleLbl="node1" presStyleIdx="9" presStyleCnt="10">
        <dgm:presLayoutVars>
          <dgm:chMax val="0"/>
          <dgm:bulletEnabled val="1"/>
        </dgm:presLayoutVars>
      </dgm:prSet>
      <dgm:spPr/>
    </dgm:pt>
  </dgm:ptLst>
  <dgm:cxnLst>
    <dgm:cxn modelId="{6E5B8303-DA22-4191-A87B-52A58051961A}" type="presOf" srcId="{5C5BE25B-24F9-4E0F-B500-391C62F467C8}" destId="{317426E6-A1AF-4113-B232-CF65949D0125}" srcOrd="0" destOrd="0" presId="urn:microsoft.com/office/officeart/2005/8/layout/vList2"/>
    <dgm:cxn modelId="{447EB506-BF1A-4A4A-982C-C91BDE185524}" srcId="{253657BA-E95E-4B2A-88F6-E81A6808F979}" destId="{5C5BE25B-24F9-4E0F-B500-391C62F467C8}" srcOrd="3" destOrd="0" parTransId="{51A27D05-B864-49B0-B8C7-61C7115058FB}" sibTransId="{2D98C6DD-C906-427C-B1C2-9FE5ABBABE0A}"/>
    <dgm:cxn modelId="{D9D0D90F-AED6-40F7-A2BA-5550C962A877}" type="presOf" srcId="{9D6AF012-B416-4631-8E8D-34B76F8D71C9}" destId="{47A63400-C060-495D-B12A-D73E766F29D6}" srcOrd="0" destOrd="0" presId="urn:microsoft.com/office/officeart/2005/8/layout/vList2"/>
    <dgm:cxn modelId="{86338F1C-77B6-4E14-988C-4F4173577D51}" type="presOf" srcId="{5F72399B-F9F0-4341-8640-14CCA566564A}" destId="{6968E4E5-C2C6-44E6-9742-B12ED6BB69F1}" srcOrd="0" destOrd="0" presId="urn:microsoft.com/office/officeart/2005/8/layout/vList2"/>
    <dgm:cxn modelId="{F103C833-ADB6-4AA0-8B32-AFACC67A4251}" srcId="{253657BA-E95E-4B2A-88F6-E81A6808F979}" destId="{BF337FB6-D0C8-4002-8726-8B4683CD11E2}" srcOrd="2" destOrd="0" parTransId="{851DEF63-392C-4D1B-BDD0-62FB4ED1364A}" sibTransId="{F2909B70-CADA-4BF3-A6C4-302062CBC79D}"/>
    <dgm:cxn modelId="{491D0E3B-210E-4326-92CE-89E93D4565AF}" srcId="{253657BA-E95E-4B2A-88F6-E81A6808F979}" destId="{4C2596FC-2AEE-4604-B0E9-4C88A0C57A54}" srcOrd="9" destOrd="0" parTransId="{B73BAAF8-9002-4804-9954-7BAEEFDB75A0}" sibTransId="{6F8C785F-E8FF-4A46-8127-BF5858101478}"/>
    <dgm:cxn modelId="{E72E5041-310F-4022-9B7B-EBE555065088}" type="presOf" srcId="{236F2954-19D0-42FB-890A-46CFBAB8E84C}" destId="{24B7F826-4E14-43D7-8CB3-5E247A2D593E}" srcOrd="0" destOrd="0" presId="urn:microsoft.com/office/officeart/2005/8/layout/vList2"/>
    <dgm:cxn modelId="{FF787662-6CDD-4FDD-A0AA-45E074B189BD}" srcId="{253657BA-E95E-4B2A-88F6-E81A6808F979}" destId="{9D6AF012-B416-4631-8E8D-34B76F8D71C9}" srcOrd="6" destOrd="0" parTransId="{41A8ED18-EE4F-49FC-A9A9-A11FB0409CCC}" sibTransId="{9CC1B23D-6570-4BF2-BCD0-9F3B148BAF16}"/>
    <dgm:cxn modelId="{0C0C1D46-6E17-4EA1-986F-B0BEF25303F0}" srcId="{253657BA-E95E-4B2A-88F6-E81A6808F979}" destId="{0707C399-87F7-44AC-A8BB-DA854640C7A6}" srcOrd="4" destOrd="0" parTransId="{DB342FAF-39A7-4F78-9A5C-BF9FBD7E783D}" sibTransId="{D9C1E967-885A-4234-A498-EF56CD6A0FCD}"/>
    <dgm:cxn modelId="{D2FAC958-1557-4FD0-805B-8FD4446F0BDF}" srcId="{253657BA-E95E-4B2A-88F6-E81A6808F979}" destId="{5F72399B-F9F0-4341-8640-14CCA566564A}" srcOrd="0" destOrd="0" parTransId="{8BD50BB1-93D6-4C04-BB4F-7D244ED069E8}" sibTransId="{1DB9D4EF-C7FC-459E-85D6-960098689271}"/>
    <dgm:cxn modelId="{9A9AC289-FF91-490A-B2EE-10B96373140C}" type="presOf" srcId="{4C2596FC-2AEE-4604-B0E9-4C88A0C57A54}" destId="{6B602CCF-B353-49DE-B6FA-8A171F78F7AB}" srcOrd="0" destOrd="0" presId="urn:microsoft.com/office/officeart/2005/8/layout/vList2"/>
    <dgm:cxn modelId="{93A9DC9A-4AE2-4EC6-A87E-226E7BF76471}" srcId="{253657BA-E95E-4B2A-88F6-E81A6808F979}" destId="{B78465FE-9BB9-4F4E-AA62-B40F6D6B2174}" srcOrd="8" destOrd="0" parTransId="{75B0F1A3-E4E5-4EC2-B5B6-6FB2290195F4}" sibTransId="{8D447163-EF79-4208-99AF-FBAE42A6B4F5}"/>
    <dgm:cxn modelId="{CEFCF09D-AE9E-46F1-A0FF-816DD7FDB9E7}" type="presOf" srcId="{BB32933D-9316-46C7-A613-2730A6739A15}" destId="{489ABF81-F9C1-4F61-BD89-27BFB532FC67}" srcOrd="0" destOrd="0" presId="urn:microsoft.com/office/officeart/2005/8/layout/vList2"/>
    <dgm:cxn modelId="{A1345BA5-8900-4A96-82F2-61996CF8E1C4}" srcId="{253657BA-E95E-4B2A-88F6-E81A6808F979}" destId="{FF18ED58-BF2C-4CCD-835B-5D3CFBE4FF3F}" srcOrd="7" destOrd="0" parTransId="{15CC7EA4-1193-4A3E-9B4E-8EB31111F909}" sibTransId="{A70FD172-D077-47FD-847B-BE286AF18E38}"/>
    <dgm:cxn modelId="{9234D2BE-3ABE-4044-A233-1567539808C5}" type="presOf" srcId="{0707C399-87F7-44AC-A8BB-DA854640C7A6}" destId="{EFA74FA2-83E2-4890-8579-BB2760543B48}" srcOrd="0" destOrd="0" presId="urn:microsoft.com/office/officeart/2005/8/layout/vList2"/>
    <dgm:cxn modelId="{DF1E83C9-9236-4AE3-88CC-B5D5A904A595}" type="presOf" srcId="{BF337FB6-D0C8-4002-8726-8B4683CD11E2}" destId="{D4209C07-B856-41E2-9A98-3BD780A8A3B6}" srcOrd="0" destOrd="0" presId="urn:microsoft.com/office/officeart/2005/8/layout/vList2"/>
    <dgm:cxn modelId="{F5CCADDC-ED67-41D3-9D20-6AC09F6793A4}" type="presOf" srcId="{FF18ED58-BF2C-4CCD-835B-5D3CFBE4FF3F}" destId="{90CC1706-D532-4C83-B25E-798D8F8202D3}" srcOrd="0" destOrd="0" presId="urn:microsoft.com/office/officeart/2005/8/layout/vList2"/>
    <dgm:cxn modelId="{EA7DDFDC-F3A8-435F-8DE6-F77C5B0D4EDF}" type="presOf" srcId="{B78465FE-9BB9-4F4E-AA62-B40F6D6B2174}" destId="{25283D3E-5631-4E7E-BF6A-E051D7149197}" srcOrd="0" destOrd="0" presId="urn:microsoft.com/office/officeart/2005/8/layout/vList2"/>
    <dgm:cxn modelId="{067BC9DD-86C9-45DC-8968-F569C8B5E81C}" srcId="{253657BA-E95E-4B2A-88F6-E81A6808F979}" destId="{BB32933D-9316-46C7-A613-2730A6739A15}" srcOrd="1" destOrd="0" parTransId="{A4CDAFE5-608E-4852-BD90-74880B03B4CE}" sibTransId="{B92595EB-AE52-4379-99D3-7FDF0D9CA2A0}"/>
    <dgm:cxn modelId="{D24FD5F6-6273-44DA-9A33-41CF1C53D9AB}" srcId="{253657BA-E95E-4B2A-88F6-E81A6808F979}" destId="{236F2954-19D0-42FB-890A-46CFBAB8E84C}" srcOrd="5" destOrd="0" parTransId="{83F80590-38F8-4964-9C18-31A0B10A3BF5}" sibTransId="{6999B6B1-AA99-40B3-937D-895A57314952}"/>
    <dgm:cxn modelId="{E43BEBF6-5500-4E9A-A4AA-A874B08E953B}" type="presOf" srcId="{253657BA-E95E-4B2A-88F6-E81A6808F979}" destId="{4098BB56-26BD-4194-A48F-828360B2E2C3}" srcOrd="0" destOrd="0" presId="urn:microsoft.com/office/officeart/2005/8/layout/vList2"/>
    <dgm:cxn modelId="{F510103C-3F25-408F-BA82-7679F5446DFE}" type="presParOf" srcId="{4098BB56-26BD-4194-A48F-828360B2E2C3}" destId="{6968E4E5-C2C6-44E6-9742-B12ED6BB69F1}" srcOrd="0" destOrd="0" presId="urn:microsoft.com/office/officeart/2005/8/layout/vList2"/>
    <dgm:cxn modelId="{18810533-B3F4-4434-8816-EB178A9BC34B}" type="presParOf" srcId="{4098BB56-26BD-4194-A48F-828360B2E2C3}" destId="{34A5B205-A86F-477D-BC59-BAA0F84248FC}" srcOrd="1" destOrd="0" presId="urn:microsoft.com/office/officeart/2005/8/layout/vList2"/>
    <dgm:cxn modelId="{7FF187C3-FB19-44A7-B0ED-267C15706036}" type="presParOf" srcId="{4098BB56-26BD-4194-A48F-828360B2E2C3}" destId="{489ABF81-F9C1-4F61-BD89-27BFB532FC67}" srcOrd="2" destOrd="0" presId="urn:microsoft.com/office/officeart/2005/8/layout/vList2"/>
    <dgm:cxn modelId="{47651B7D-2847-40DE-AFA2-7B83523E4109}" type="presParOf" srcId="{4098BB56-26BD-4194-A48F-828360B2E2C3}" destId="{9674ADE3-59CC-45AA-8605-F43A3730219A}" srcOrd="3" destOrd="0" presId="urn:microsoft.com/office/officeart/2005/8/layout/vList2"/>
    <dgm:cxn modelId="{55627C51-7469-425B-801E-101BBE1645A7}" type="presParOf" srcId="{4098BB56-26BD-4194-A48F-828360B2E2C3}" destId="{D4209C07-B856-41E2-9A98-3BD780A8A3B6}" srcOrd="4" destOrd="0" presId="urn:microsoft.com/office/officeart/2005/8/layout/vList2"/>
    <dgm:cxn modelId="{2BE2C14B-6489-466B-BC31-669162C39851}" type="presParOf" srcId="{4098BB56-26BD-4194-A48F-828360B2E2C3}" destId="{41B2B14E-A713-4835-8B08-E36176B36230}" srcOrd="5" destOrd="0" presId="urn:microsoft.com/office/officeart/2005/8/layout/vList2"/>
    <dgm:cxn modelId="{46FB85DB-0EA0-4D96-93EA-E6ACA84B9259}" type="presParOf" srcId="{4098BB56-26BD-4194-A48F-828360B2E2C3}" destId="{317426E6-A1AF-4113-B232-CF65949D0125}" srcOrd="6" destOrd="0" presId="urn:microsoft.com/office/officeart/2005/8/layout/vList2"/>
    <dgm:cxn modelId="{331F0516-F48B-443E-90AB-321BF8110044}" type="presParOf" srcId="{4098BB56-26BD-4194-A48F-828360B2E2C3}" destId="{E102E559-FD09-4A03-9D7D-BACF553B61B6}" srcOrd="7" destOrd="0" presId="urn:microsoft.com/office/officeart/2005/8/layout/vList2"/>
    <dgm:cxn modelId="{141479EE-174B-4760-8DD9-6EF11306806D}" type="presParOf" srcId="{4098BB56-26BD-4194-A48F-828360B2E2C3}" destId="{EFA74FA2-83E2-4890-8579-BB2760543B48}" srcOrd="8" destOrd="0" presId="urn:microsoft.com/office/officeart/2005/8/layout/vList2"/>
    <dgm:cxn modelId="{3A2071ED-7765-4471-AF6E-6DFBA8330566}" type="presParOf" srcId="{4098BB56-26BD-4194-A48F-828360B2E2C3}" destId="{EBB6DE9A-6556-4A57-94A3-B46FF8B116FA}" srcOrd="9" destOrd="0" presId="urn:microsoft.com/office/officeart/2005/8/layout/vList2"/>
    <dgm:cxn modelId="{343B895E-3916-418D-ABEA-A8EE6CB702C2}" type="presParOf" srcId="{4098BB56-26BD-4194-A48F-828360B2E2C3}" destId="{24B7F826-4E14-43D7-8CB3-5E247A2D593E}" srcOrd="10" destOrd="0" presId="urn:microsoft.com/office/officeart/2005/8/layout/vList2"/>
    <dgm:cxn modelId="{82C54920-9066-4191-A101-EAF7A89054CD}" type="presParOf" srcId="{4098BB56-26BD-4194-A48F-828360B2E2C3}" destId="{6057BD04-5674-46B2-9E1C-FEA3E42AC500}" srcOrd="11" destOrd="0" presId="urn:microsoft.com/office/officeart/2005/8/layout/vList2"/>
    <dgm:cxn modelId="{059D219A-C1A1-4478-BE40-23805B0BBFE9}" type="presParOf" srcId="{4098BB56-26BD-4194-A48F-828360B2E2C3}" destId="{47A63400-C060-495D-B12A-D73E766F29D6}" srcOrd="12" destOrd="0" presId="urn:microsoft.com/office/officeart/2005/8/layout/vList2"/>
    <dgm:cxn modelId="{00358229-9DB8-460B-AD95-5B4BD04F109A}" type="presParOf" srcId="{4098BB56-26BD-4194-A48F-828360B2E2C3}" destId="{59A13F75-460C-4F32-9B00-A6FC7C5AB606}" srcOrd="13" destOrd="0" presId="urn:microsoft.com/office/officeart/2005/8/layout/vList2"/>
    <dgm:cxn modelId="{5486D9A3-ADDA-46B7-B491-0D9CDAF3A853}" type="presParOf" srcId="{4098BB56-26BD-4194-A48F-828360B2E2C3}" destId="{90CC1706-D532-4C83-B25E-798D8F8202D3}" srcOrd="14" destOrd="0" presId="urn:microsoft.com/office/officeart/2005/8/layout/vList2"/>
    <dgm:cxn modelId="{824572F5-9D4B-4D44-A2B2-49BB07E26DAE}" type="presParOf" srcId="{4098BB56-26BD-4194-A48F-828360B2E2C3}" destId="{76F39752-70BC-4097-979E-90FD6E3E7045}" srcOrd="15" destOrd="0" presId="urn:microsoft.com/office/officeart/2005/8/layout/vList2"/>
    <dgm:cxn modelId="{C7826A54-0F88-43E4-AE20-0FA2ED6D687D}" type="presParOf" srcId="{4098BB56-26BD-4194-A48F-828360B2E2C3}" destId="{25283D3E-5631-4E7E-BF6A-E051D7149197}" srcOrd="16" destOrd="0" presId="urn:microsoft.com/office/officeart/2005/8/layout/vList2"/>
    <dgm:cxn modelId="{9E884D0D-BEBD-4B15-8838-856800C7532E}" type="presParOf" srcId="{4098BB56-26BD-4194-A48F-828360B2E2C3}" destId="{3162F39A-619F-4475-B502-AC738E3767CA}" srcOrd="17" destOrd="0" presId="urn:microsoft.com/office/officeart/2005/8/layout/vList2"/>
    <dgm:cxn modelId="{7BBDAEF2-289D-48B2-B138-5722177019B1}" type="presParOf" srcId="{4098BB56-26BD-4194-A48F-828360B2E2C3}" destId="{6B602CCF-B353-49DE-B6FA-8A171F78F7AB}"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623FA-18D7-4202-8701-2FDE0B9855DE}">
      <dsp:nvSpPr>
        <dsp:cNvPr id="0" name=""/>
        <dsp:cNvSpPr/>
      </dsp:nvSpPr>
      <dsp:spPr>
        <a:xfrm>
          <a:off x="0" y="332827"/>
          <a:ext cx="6797675" cy="529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17784F-453F-4BFD-901D-6BC5AAFA3D7B}">
      <dsp:nvSpPr>
        <dsp:cNvPr id="0" name=""/>
        <dsp:cNvSpPr/>
      </dsp:nvSpPr>
      <dsp:spPr>
        <a:xfrm>
          <a:off x="339883" y="22867"/>
          <a:ext cx="4758372" cy="6199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933450" rtl="0">
            <a:lnSpc>
              <a:spcPct val="90000"/>
            </a:lnSpc>
            <a:spcBef>
              <a:spcPct val="0"/>
            </a:spcBef>
            <a:spcAft>
              <a:spcPct val="35000"/>
            </a:spcAft>
            <a:buNone/>
          </a:pPr>
          <a:r>
            <a:rPr lang="en-US" sz="2100" kern="1200">
              <a:latin typeface="Segoe UI"/>
              <a:cs typeface="Segoe UI"/>
            </a:rPr>
            <a:t>Instructor</a:t>
          </a:r>
          <a:r>
            <a:rPr lang="en-US" sz="2100" b="0" i="0" u="none" strike="noStrike" kern="1200" cap="none" baseline="0" noProof="0">
              <a:solidFill>
                <a:srgbClr val="010000"/>
              </a:solidFill>
              <a:latin typeface="Segoe UI"/>
              <a:cs typeface="Segoe UI"/>
            </a:rPr>
            <a:t> </a:t>
          </a:r>
          <a:r>
            <a:rPr lang="en-US" sz="2100" b="0" i="0" u="none" strike="noStrike" kern="1200" cap="none" baseline="0" noProof="0">
              <a:latin typeface="Segoe UI"/>
              <a:cs typeface="Segoe UI"/>
            </a:rPr>
            <a:t>– ALWA</a:t>
          </a:r>
          <a:r>
            <a:rPr lang="en-US" sz="2100" b="0" i="0" u="none" strike="noStrike" kern="1200" cap="none" baseline="0" noProof="0">
              <a:solidFill>
                <a:schemeClr val="bg1"/>
              </a:solidFill>
              <a:latin typeface="Segoe UI"/>
              <a:cs typeface="Segoe UI"/>
            </a:rPr>
            <a:t>YS FIRST!</a:t>
          </a:r>
        </a:p>
      </dsp:txBody>
      <dsp:txXfrm>
        <a:off x="370145" y="53129"/>
        <a:ext cx="4697848" cy="559396"/>
      </dsp:txXfrm>
    </dsp:sp>
    <dsp:sp modelId="{B197B569-2FC7-465F-9394-A294A8EE7134}">
      <dsp:nvSpPr>
        <dsp:cNvPr id="0" name=""/>
        <dsp:cNvSpPr/>
      </dsp:nvSpPr>
      <dsp:spPr>
        <a:xfrm>
          <a:off x="0" y="1285387"/>
          <a:ext cx="6797675" cy="2315250"/>
        </a:xfrm>
        <a:prstGeom prst="rect">
          <a:avLst/>
        </a:prstGeom>
        <a:solidFill>
          <a:schemeClr val="lt1">
            <a:alpha val="90000"/>
            <a:hueOff val="0"/>
            <a:satOff val="0"/>
            <a:lumOff val="0"/>
            <a:alphaOff val="0"/>
          </a:schemeClr>
        </a:solidFill>
        <a:ln w="15875" cap="flat" cmpd="sng" algn="ctr">
          <a:solidFill>
            <a:schemeClr val="accent2">
              <a:hueOff val="28360"/>
              <a:satOff val="3260"/>
              <a:lumOff val="-25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437388" rIns="52757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latin typeface="Segoe UI"/>
              <a:cs typeface="Segoe UI"/>
            </a:rPr>
            <a:t>Counselor for student issues</a:t>
          </a:r>
        </a:p>
        <a:p>
          <a:pPr marL="228600" lvl="1" indent="-228600" algn="l" defTabSz="933450" rtl="0">
            <a:lnSpc>
              <a:spcPct val="90000"/>
            </a:lnSpc>
            <a:spcBef>
              <a:spcPct val="0"/>
            </a:spcBef>
            <a:spcAft>
              <a:spcPct val="15000"/>
            </a:spcAft>
            <a:buChar char="•"/>
          </a:pPr>
          <a:r>
            <a:rPr lang="en-US" sz="2100" kern="1200">
              <a:latin typeface="Segoe UI"/>
              <a:cs typeface="Segoe UI"/>
            </a:rPr>
            <a:t>Campus Coordinator or Student Services Coordinator for instructor issues</a:t>
          </a:r>
        </a:p>
        <a:p>
          <a:pPr marL="228600" lvl="1" indent="-228600" algn="l" defTabSz="933450">
            <a:lnSpc>
              <a:spcPct val="90000"/>
            </a:lnSpc>
            <a:spcBef>
              <a:spcPct val="0"/>
            </a:spcBef>
            <a:spcAft>
              <a:spcPct val="15000"/>
            </a:spcAft>
            <a:buChar char="•"/>
          </a:pPr>
          <a:r>
            <a:rPr lang="en-US" sz="2100" kern="1200">
              <a:latin typeface="Segoe UI"/>
              <a:cs typeface="Segoe UI"/>
            </a:rPr>
            <a:t>Allied Health Coordinator for medical program issues</a:t>
          </a:r>
        </a:p>
      </dsp:txBody>
      <dsp:txXfrm>
        <a:off x="0" y="1285387"/>
        <a:ext cx="6797675" cy="2315250"/>
      </dsp:txXfrm>
    </dsp:sp>
    <dsp:sp modelId="{07C90A7F-DD15-4DAE-91B7-996BFC9C5CDF}">
      <dsp:nvSpPr>
        <dsp:cNvPr id="0" name=""/>
        <dsp:cNvSpPr/>
      </dsp:nvSpPr>
      <dsp:spPr>
        <a:xfrm>
          <a:off x="339883" y="975427"/>
          <a:ext cx="4758372" cy="619920"/>
        </a:xfrm>
        <a:prstGeom prst="roundRect">
          <a:avLst/>
        </a:prstGeom>
        <a:solidFill>
          <a:schemeClr val="accent2">
            <a:hueOff val="28360"/>
            <a:satOff val="3260"/>
            <a:lumOff val="-25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933450">
            <a:lnSpc>
              <a:spcPct val="90000"/>
            </a:lnSpc>
            <a:spcBef>
              <a:spcPct val="0"/>
            </a:spcBef>
            <a:spcAft>
              <a:spcPct val="35000"/>
            </a:spcAft>
            <a:buNone/>
          </a:pPr>
          <a:r>
            <a:rPr lang="en-US" sz="2100" kern="1200">
              <a:solidFill>
                <a:schemeClr val="bg1"/>
              </a:solidFill>
              <a:latin typeface="Segoe UI"/>
              <a:cs typeface="Segoe UI"/>
            </a:rPr>
            <a:t>Student Complaint Policy</a:t>
          </a:r>
        </a:p>
      </dsp:txBody>
      <dsp:txXfrm>
        <a:off x="370145" y="1005689"/>
        <a:ext cx="4697848" cy="559396"/>
      </dsp:txXfrm>
    </dsp:sp>
    <dsp:sp modelId="{3391C9DA-5859-4505-BBF0-89E35A7468E6}">
      <dsp:nvSpPr>
        <dsp:cNvPr id="0" name=""/>
        <dsp:cNvSpPr/>
      </dsp:nvSpPr>
      <dsp:spPr>
        <a:xfrm>
          <a:off x="0" y="4023997"/>
          <a:ext cx="6797675" cy="529200"/>
        </a:xfrm>
        <a:prstGeom prst="rect">
          <a:avLst/>
        </a:prstGeom>
        <a:solidFill>
          <a:schemeClr val="lt1">
            <a:alpha val="90000"/>
            <a:hueOff val="0"/>
            <a:satOff val="0"/>
            <a:lumOff val="0"/>
            <a:alphaOff val="0"/>
          </a:schemeClr>
        </a:solidFill>
        <a:ln w="15875" cap="flat" cmpd="sng" algn="ctr">
          <a:solidFill>
            <a:schemeClr val="accent2">
              <a:hueOff val="56720"/>
              <a:satOff val="6519"/>
              <a:lumOff val="-5196"/>
              <a:alphaOff val="0"/>
            </a:schemeClr>
          </a:solidFill>
          <a:prstDash val="solid"/>
        </a:ln>
        <a:effectLst/>
      </dsp:spPr>
      <dsp:style>
        <a:lnRef idx="2">
          <a:scrgbClr r="0" g="0" b="0"/>
        </a:lnRef>
        <a:fillRef idx="1">
          <a:scrgbClr r="0" g="0" b="0"/>
        </a:fillRef>
        <a:effectRef idx="0">
          <a:scrgbClr r="0" g="0" b="0"/>
        </a:effectRef>
        <a:fontRef idx="minor"/>
      </dsp:style>
    </dsp:sp>
    <dsp:sp modelId="{39A8D307-8055-49FD-A66A-A63AEAB0BD86}">
      <dsp:nvSpPr>
        <dsp:cNvPr id="0" name=""/>
        <dsp:cNvSpPr/>
      </dsp:nvSpPr>
      <dsp:spPr>
        <a:xfrm>
          <a:off x="339883" y="3714037"/>
          <a:ext cx="4758372" cy="619920"/>
        </a:xfrm>
        <a:prstGeom prst="roundRect">
          <a:avLst/>
        </a:prstGeom>
        <a:solidFill>
          <a:schemeClr val="accent2">
            <a:hueOff val="56720"/>
            <a:satOff val="6519"/>
            <a:lumOff val="-5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933450">
            <a:lnSpc>
              <a:spcPct val="90000"/>
            </a:lnSpc>
            <a:spcBef>
              <a:spcPct val="0"/>
            </a:spcBef>
            <a:spcAft>
              <a:spcPct val="35000"/>
            </a:spcAft>
            <a:buNone/>
          </a:pPr>
          <a:r>
            <a:rPr lang="en-US" sz="2100" kern="1200">
              <a:latin typeface="Segoe UI"/>
              <a:cs typeface="Segoe UI"/>
            </a:rPr>
            <a:t>Vice President</a:t>
          </a:r>
        </a:p>
      </dsp:txBody>
      <dsp:txXfrm>
        <a:off x="370145" y="3744299"/>
        <a:ext cx="4697848" cy="559396"/>
      </dsp:txXfrm>
    </dsp:sp>
    <dsp:sp modelId="{9FD6F7E7-5585-442F-B3A1-0154292EF2AD}">
      <dsp:nvSpPr>
        <dsp:cNvPr id="0" name=""/>
        <dsp:cNvSpPr/>
      </dsp:nvSpPr>
      <dsp:spPr>
        <a:xfrm>
          <a:off x="0" y="4976557"/>
          <a:ext cx="6797675" cy="529200"/>
        </a:xfrm>
        <a:prstGeom prst="rect">
          <a:avLst/>
        </a:prstGeom>
        <a:solidFill>
          <a:schemeClr val="lt1">
            <a:alpha val="90000"/>
            <a:hueOff val="0"/>
            <a:satOff val="0"/>
            <a:lumOff val="0"/>
            <a:alphaOff val="0"/>
          </a:schemeClr>
        </a:solidFill>
        <a:ln w="15875" cap="flat" cmpd="sng" algn="ctr">
          <a:solidFill>
            <a:schemeClr val="accent2">
              <a:hueOff val="85079"/>
              <a:satOff val="9779"/>
              <a:lumOff val="-7795"/>
              <a:alphaOff val="0"/>
            </a:schemeClr>
          </a:solidFill>
          <a:prstDash val="solid"/>
        </a:ln>
        <a:effectLst/>
      </dsp:spPr>
      <dsp:style>
        <a:lnRef idx="2">
          <a:scrgbClr r="0" g="0" b="0"/>
        </a:lnRef>
        <a:fillRef idx="1">
          <a:scrgbClr r="0" g="0" b="0"/>
        </a:fillRef>
        <a:effectRef idx="0">
          <a:scrgbClr r="0" g="0" b="0"/>
        </a:effectRef>
        <a:fontRef idx="minor"/>
      </dsp:style>
    </dsp:sp>
    <dsp:sp modelId="{42C13EEE-9797-45B7-9542-460611AF51F8}">
      <dsp:nvSpPr>
        <dsp:cNvPr id="0" name=""/>
        <dsp:cNvSpPr/>
      </dsp:nvSpPr>
      <dsp:spPr>
        <a:xfrm>
          <a:off x="339883" y="4666597"/>
          <a:ext cx="4758372" cy="619920"/>
        </a:xfrm>
        <a:prstGeom prst="roundRect">
          <a:avLst/>
        </a:prstGeom>
        <a:solidFill>
          <a:schemeClr val="accent2">
            <a:hueOff val="85079"/>
            <a:satOff val="9779"/>
            <a:lumOff val="-77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933450">
            <a:lnSpc>
              <a:spcPct val="90000"/>
            </a:lnSpc>
            <a:spcBef>
              <a:spcPct val="0"/>
            </a:spcBef>
            <a:spcAft>
              <a:spcPct val="35000"/>
            </a:spcAft>
            <a:buNone/>
          </a:pPr>
          <a:r>
            <a:rPr lang="en-US" sz="2100" kern="1200">
              <a:latin typeface="Segoe UI"/>
              <a:cs typeface="Segoe UI"/>
            </a:rPr>
            <a:t>President</a:t>
          </a:r>
        </a:p>
      </dsp:txBody>
      <dsp:txXfrm>
        <a:off x="370145" y="4696859"/>
        <a:ext cx="4697848" cy="559396"/>
      </dsp:txXfrm>
    </dsp:sp>
    <dsp:sp modelId="{C7005EED-A4CA-4CEE-BC05-B94F1DF83FCD}">
      <dsp:nvSpPr>
        <dsp:cNvPr id="0" name=""/>
        <dsp:cNvSpPr/>
      </dsp:nvSpPr>
      <dsp:spPr>
        <a:xfrm>
          <a:off x="0" y="5929117"/>
          <a:ext cx="6797675" cy="529200"/>
        </a:xfrm>
        <a:prstGeom prst="rect">
          <a:avLst/>
        </a:prstGeom>
        <a:solidFill>
          <a:schemeClr val="lt1">
            <a:alpha val="90000"/>
            <a:hueOff val="0"/>
            <a:satOff val="0"/>
            <a:lumOff val="0"/>
            <a:alphaOff val="0"/>
          </a:schemeClr>
        </a:solidFill>
        <a:ln w="15875" cap="flat"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dsp:style>
    </dsp:sp>
    <dsp:sp modelId="{56838FCE-0F18-47F7-9A52-FDC1C8A4A09E}">
      <dsp:nvSpPr>
        <dsp:cNvPr id="0" name=""/>
        <dsp:cNvSpPr/>
      </dsp:nvSpPr>
      <dsp:spPr>
        <a:xfrm>
          <a:off x="339883" y="5619157"/>
          <a:ext cx="4758372" cy="619920"/>
        </a:xfrm>
        <a:prstGeom prst="roundRect">
          <a:avLst/>
        </a:prstGeom>
        <a:solidFill>
          <a:schemeClr val="accent2">
            <a:hueOff val="113439"/>
            <a:satOff val="13039"/>
            <a:lumOff val="-1039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933450">
            <a:lnSpc>
              <a:spcPct val="90000"/>
            </a:lnSpc>
            <a:spcBef>
              <a:spcPct val="0"/>
            </a:spcBef>
            <a:spcAft>
              <a:spcPct val="35000"/>
            </a:spcAft>
            <a:buNone/>
          </a:pPr>
          <a:r>
            <a:rPr lang="en-US" sz="2100" kern="1200">
              <a:latin typeface="Segoe UI"/>
              <a:cs typeface="Segoe UI"/>
            </a:rPr>
            <a:t>TBR</a:t>
          </a:r>
        </a:p>
      </dsp:txBody>
      <dsp:txXfrm>
        <a:off x="370145" y="5649419"/>
        <a:ext cx="4697848"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8E4E5-C2C6-44E6-9742-B12ED6BB69F1}">
      <dsp:nvSpPr>
        <dsp:cNvPr id="0" name=""/>
        <dsp:cNvSpPr/>
      </dsp:nvSpPr>
      <dsp:spPr>
        <a:xfrm>
          <a:off x="0" y="133416"/>
          <a:ext cx="6797675" cy="48906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latin typeface="Segoe UI"/>
              <a:cs typeface="Segoe UI"/>
            </a:rPr>
            <a:t>Na</a:t>
          </a:r>
          <a:r>
            <a:rPr lang="en-US" sz="1900" kern="1200">
              <a:solidFill>
                <a:schemeClr val="bg1"/>
              </a:solidFill>
              <a:latin typeface="Segoe UI"/>
              <a:cs typeface="Segoe UI"/>
            </a:rPr>
            <a:t>tional </a:t>
          </a:r>
          <a:r>
            <a:rPr lang="en-US" sz="1900" b="0" i="0" u="none" strike="noStrike" kern="1200" cap="none" baseline="0" noProof="0">
              <a:solidFill>
                <a:schemeClr val="bg1"/>
              </a:solidFill>
              <a:latin typeface="Segoe UI"/>
              <a:cs typeface="Segoe UI"/>
            </a:rPr>
            <a:t>Technical Honor Society</a:t>
          </a:r>
        </a:p>
      </dsp:txBody>
      <dsp:txXfrm>
        <a:off x="23874" y="157290"/>
        <a:ext cx="6749927" cy="441312"/>
      </dsp:txXfrm>
    </dsp:sp>
    <dsp:sp modelId="{489ABF81-F9C1-4F61-BD89-27BFB532FC67}">
      <dsp:nvSpPr>
        <dsp:cNvPr id="0" name=""/>
        <dsp:cNvSpPr/>
      </dsp:nvSpPr>
      <dsp:spPr>
        <a:xfrm>
          <a:off x="0" y="677196"/>
          <a:ext cx="6797675" cy="489060"/>
        </a:xfrm>
        <a:prstGeom prst="roundRect">
          <a:avLst/>
        </a:prstGeom>
        <a:solidFill>
          <a:schemeClr val="accent2">
            <a:hueOff val="12604"/>
            <a:satOff val="1449"/>
            <a:lumOff val="-11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latin typeface="Segoe UI"/>
              <a:cs typeface="Segoe UI"/>
            </a:rPr>
            <a:t>Statewide Outstanding Achievement Recognition</a:t>
          </a:r>
        </a:p>
      </dsp:txBody>
      <dsp:txXfrm>
        <a:off x="23874" y="701070"/>
        <a:ext cx="6749927" cy="441312"/>
      </dsp:txXfrm>
    </dsp:sp>
    <dsp:sp modelId="{D4209C07-B856-41E2-9A98-3BD780A8A3B6}">
      <dsp:nvSpPr>
        <dsp:cNvPr id="0" name=""/>
        <dsp:cNvSpPr/>
      </dsp:nvSpPr>
      <dsp:spPr>
        <a:xfrm>
          <a:off x="0" y="1220976"/>
          <a:ext cx="6797675" cy="489060"/>
        </a:xfrm>
        <a:prstGeom prst="roundRect">
          <a:avLst/>
        </a:prstGeom>
        <a:solidFill>
          <a:schemeClr val="accent2">
            <a:hueOff val="25209"/>
            <a:satOff val="2898"/>
            <a:lumOff val="-231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latin typeface="Segoe UI"/>
              <a:cs typeface="Segoe UI"/>
            </a:rPr>
            <a:t>SkillsUSA Competitions</a:t>
          </a:r>
        </a:p>
      </dsp:txBody>
      <dsp:txXfrm>
        <a:off x="23874" y="1244850"/>
        <a:ext cx="6749927" cy="441312"/>
      </dsp:txXfrm>
    </dsp:sp>
    <dsp:sp modelId="{317426E6-A1AF-4113-B232-CF65949D0125}">
      <dsp:nvSpPr>
        <dsp:cNvPr id="0" name=""/>
        <dsp:cNvSpPr/>
      </dsp:nvSpPr>
      <dsp:spPr>
        <a:xfrm>
          <a:off x="0" y="1764756"/>
          <a:ext cx="6797675" cy="489060"/>
        </a:xfrm>
        <a:prstGeom prst="roundRect">
          <a:avLst/>
        </a:prstGeom>
        <a:solidFill>
          <a:schemeClr val="accent2">
            <a:hueOff val="37813"/>
            <a:satOff val="4346"/>
            <a:lumOff val="-346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Segoe UI"/>
              <a:cs typeface="Segoe UI"/>
            </a:rPr>
            <a:t>Student Government Association</a:t>
          </a:r>
        </a:p>
      </dsp:txBody>
      <dsp:txXfrm>
        <a:off x="23874" y="1788630"/>
        <a:ext cx="6749927" cy="441312"/>
      </dsp:txXfrm>
    </dsp:sp>
    <dsp:sp modelId="{EFA74FA2-83E2-4890-8579-BB2760543B48}">
      <dsp:nvSpPr>
        <dsp:cNvPr id="0" name=""/>
        <dsp:cNvSpPr/>
      </dsp:nvSpPr>
      <dsp:spPr>
        <a:xfrm>
          <a:off x="0" y="2308536"/>
          <a:ext cx="6797675" cy="489060"/>
        </a:xfrm>
        <a:prstGeom prst="roundRect">
          <a:avLst/>
        </a:prstGeom>
        <a:solidFill>
          <a:schemeClr val="accent2">
            <a:hueOff val="50417"/>
            <a:satOff val="5795"/>
            <a:lumOff val="-46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Segoe UI"/>
              <a:cs typeface="Segoe UI"/>
            </a:rPr>
            <a:t>Student Veteran's Association</a:t>
          </a:r>
        </a:p>
      </dsp:txBody>
      <dsp:txXfrm>
        <a:off x="23874" y="2332410"/>
        <a:ext cx="6749927" cy="441312"/>
      </dsp:txXfrm>
    </dsp:sp>
    <dsp:sp modelId="{24B7F826-4E14-43D7-8CB3-5E247A2D593E}">
      <dsp:nvSpPr>
        <dsp:cNvPr id="0" name=""/>
        <dsp:cNvSpPr/>
      </dsp:nvSpPr>
      <dsp:spPr>
        <a:xfrm>
          <a:off x="0" y="2852316"/>
          <a:ext cx="6797675" cy="489060"/>
        </a:xfrm>
        <a:prstGeom prst="roundRect">
          <a:avLst/>
        </a:prstGeom>
        <a:solidFill>
          <a:schemeClr val="accent2">
            <a:hueOff val="63022"/>
            <a:satOff val="7244"/>
            <a:lumOff val="-57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Segoe UI"/>
              <a:cs typeface="Segoe UI"/>
            </a:rPr>
            <a:t>Annual Veteran's Honor Recognition</a:t>
          </a:r>
        </a:p>
      </dsp:txBody>
      <dsp:txXfrm>
        <a:off x="23874" y="2876190"/>
        <a:ext cx="6749927" cy="441312"/>
      </dsp:txXfrm>
    </dsp:sp>
    <dsp:sp modelId="{47A63400-C060-495D-B12A-D73E766F29D6}">
      <dsp:nvSpPr>
        <dsp:cNvPr id="0" name=""/>
        <dsp:cNvSpPr/>
      </dsp:nvSpPr>
      <dsp:spPr>
        <a:xfrm>
          <a:off x="0" y="3396096"/>
          <a:ext cx="6797675" cy="489060"/>
        </a:xfrm>
        <a:prstGeom prst="roundRect">
          <a:avLst/>
        </a:prstGeom>
        <a:solidFill>
          <a:schemeClr val="accent2">
            <a:hueOff val="75626"/>
            <a:satOff val="8693"/>
            <a:lumOff val="-692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Segoe UI"/>
              <a:cs typeface="Segoe UI"/>
            </a:rPr>
            <a:t>Holiday Food Drive</a:t>
          </a:r>
        </a:p>
      </dsp:txBody>
      <dsp:txXfrm>
        <a:off x="23874" y="3419970"/>
        <a:ext cx="6749927" cy="441312"/>
      </dsp:txXfrm>
    </dsp:sp>
    <dsp:sp modelId="{90CC1706-D532-4C83-B25E-798D8F8202D3}">
      <dsp:nvSpPr>
        <dsp:cNvPr id="0" name=""/>
        <dsp:cNvSpPr/>
      </dsp:nvSpPr>
      <dsp:spPr>
        <a:xfrm>
          <a:off x="0" y="3939875"/>
          <a:ext cx="6797675" cy="489060"/>
        </a:xfrm>
        <a:prstGeom prst="roundRect">
          <a:avLst/>
        </a:prstGeom>
        <a:solidFill>
          <a:schemeClr val="accent2">
            <a:hueOff val="88231"/>
            <a:satOff val="10141"/>
            <a:lumOff val="-80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Segoe UI"/>
              <a:cs typeface="Segoe UI"/>
            </a:rPr>
            <a:t>Graduation Commencement Ceremony</a:t>
          </a:r>
        </a:p>
      </dsp:txBody>
      <dsp:txXfrm>
        <a:off x="23874" y="3963749"/>
        <a:ext cx="6749927" cy="441312"/>
      </dsp:txXfrm>
    </dsp:sp>
    <dsp:sp modelId="{25283D3E-5631-4E7E-BF6A-E051D7149197}">
      <dsp:nvSpPr>
        <dsp:cNvPr id="0" name=""/>
        <dsp:cNvSpPr/>
      </dsp:nvSpPr>
      <dsp:spPr>
        <a:xfrm>
          <a:off x="0" y="4483655"/>
          <a:ext cx="6797675" cy="489060"/>
        </a:xfrm>
        <a:prstGeom prst="roundRect">
          <a:avLst/>
        </a:prstGeom>
        <a:solidFill>
          <a:schemeClr val="accent2">
            <a:hueOff val="100835"/>
            <a:satOff val="11590"/>
            <a:lumOff val="-92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latin typeface="Segoe UI"/>
              <a:cs typeface="Segoe UI"/>
            </a:rPr>
            <a:t>Health Fairs</a:t>
          </a:r>
        </a:p>
      </dsp:txBody>
      <dsp:txXfrm>
        <a:off x="23874" y="4507529"/>
        <a:ext cx="6749927" cy="441312"/>
      </dsp:txXfrm>
    </dsp:sp>
    <dsp:sp modelId="{6B602CCF-B353-49DE-B6FA-8A171F78F7AB}">
      <dsp:nvSpPr>
        <dsp:cNvPr id="0" name=""/>
        <dsp:cNvSpPr/>
      </dsp:nvSpPr>
      <dsp:spPr>
        <a:xfrm>
          <a:off x="0" y="5027435"/>
          <a:ext cx="6797675" cy="489060"/>
        </a:xfrm>
        <a:prstGeom prst="roundRect">
          <a:avLst/>
        </a:prstGeom>
        <a:solidFill>
          <a:schemeClr val="accent2">
            <a:hueOff val="113439"/>
            <a:satOff val="13039"/>
            <a:lumOff val="-1039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latin typeface="Segoe UI"/>
              <a:cs typeface="Segoe UI"/>
            </a:rPr>
            <a:t>Blood Drives</a:t>
          </a:r>
        </a:p>
      </dsp:txBody>
      <dsp:txXfrm>
        <a:off x="23874" y="5051309"/>
        <a:ext cx="6749927" cy="44131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D9ED9FB-0718-40AE-904D-A17481887C4D}" type="datetimeFigureOut">
              <a:rPr lang="en-US" smtClean="0"/>
              <a:t>9/12/2023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9A81C87-3CEE-48A0-B9BF-387A85020264}" type="slidenum">
              <a:rPr lang="en-US" smtClean="0"/>
              <a:t>‹#›</a:t>
            </a:fld>
            <a:endParaRPr lang="en-US"/>
          </a:p>
        </p:txBody>
      </p:sp>
    </p:spTree>
    <p:extLst>
      <p:ext uri="{BB962C8B-B14F-4D97-AF65-F5344CB8AC3E}">
        <p14:creationId xmlns:p14="http://schemas.microsoft.com/office/powerpoint/2010/main" val="1434748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81C87-3CEE-48A0-B9BF-387A85020264}" type="slidenum">
              <a:rPr lang="en-US" smtClean="0"/>
              <a:t>1</a:t>
            </a:fld>
            <a:endParaRPr lang="en-US"/>
          </a:p>
        </p:txBody>
      </p:sp>
    </p:spTree>
    <p:extLst>
      <p:ext uri="{BB962C8B-B14F-4D97-AF65-F5344CB8AC3E}">
        <p14:creationId xmlns:p14="http://schemas.microsoft.com/office/powerpoint/2010/main" val="184274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a:cs typeface="Arial"/>
              </a:rPr>
              <a:t>TCAT Dickson is an accredited institution.</a:t>
            </a:r>
          </a:p>
          <a:p>
            <a:endParaRPr lang="en-US" altLang="en-US" dirty="0">
              <a:latin typeface="Arial" panose="020B0604020202020204" pitchFamily="34" charset="0"/>
            </a:endParaRPr>
          </a:p>
          <a:p>
            <a:r>
              <a:rPr lang="en-US" altLang="en-US" dirty="0">
                <a:latin typeface="Arial"/>
                <a:cs typeface="Arial"/>
              </a:rPr>
              <a:t>Accreditation is a status granted to an educational institution</a:t>
            </a:r>
            <a:r>
              <a:rPr lang="en-US" altLang="en-US" baseline="0" dirty="0">
                <a:latin typeface="Arial"/>
                <a:cs typeface="Arial"/>
              </a:rPr>
              <a:t> that meets or exceeds standards and criteria of educational quality and student achievement. The purpose of an accreditation is to ensure</a:t>
            </a:r>
            <a:r>
              <a:rPr lang="en-US" altLang="en-US" dirty="0">
                <a:latin typeface="Arial"/>
                <a:cs typeface="Arial"/>
              </a:rPr>
              <a:t> the college is fulfilling their mission, meeting curriculum objectives</a:t>
            </a:r>
            <a:r>
              <a:rPr lang="en-US" altLang="en-US" baseline="0" dirty="0">
                <a:latin typeface="Arial"/>
                <a:cs typeface="Arial"/>
              </a:rPr>
              <a:t> and</a:t>
            </a:r>
            <a:r>
              <a:rPr lang="en-US" altLang="en-US" dirty="0">
                <a:latin typeface="Arial"/>
                <a:cs typeface="Arial"/>
              </a:rPr>
              <a:t> established completion, placement, and licensure standards. It’s like a stamp of approval.</a:t>
            </a:r>
          </a:p>
          <a:p>
            <a:endParaRPr lang="en-US" altLang="en-US" dirty="0">
              <a:latin typeface="Arial"/>
              <a:cs typeface="Arial"/>
            </a:endParaRPr>
          </a:p>
          <a:p>
            <a:pPr defTabSz="931774">
              <a:defRPr/>
            </a:pPr>
            <a:r>
              <a:rPr lang="en-US" altLang="en-US" dirty="0">
                <a:latin typeface="Arial"/>
                <a:cs typeface="Arial"/>
              </a:rPr>
              <a:t>Once you graduate, you will complete an exit interview with updated employment and contact information. As part of our accreditation</a:t>
            </a:r>
            <a:r>
              <a:rPr lang="en-US" altLang="en-US" baseline="0" dirty="0">
                <a:latin typeface="Arial"/>
                <a:cs typeface="Arial"/>
              </a:rPr>
              <a:t> process, we have to complete a report each year that gives statistics on our graduates. </a:t>
            </a:r>
            <a:r>
              <a:rPr lang="en-US" altLang="en-US" dirty="0">
                <a:latin typeface="Arial"/>
                <a:cs typeface="Arial"/>
              </a:rPr>
              <a:t>It’s very important that you keep us updated on your employment after you graduate. </a:t>
            </a:r>
            <a:endParaRPr lang="en-US" altLang="en-US" b="1" dirty="0">
              <a:latin typeface="Arial" panose="020B0604020202020204" pitchFamily="34" charset="0"/>
              <a:cs typeface="Arial"/>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10</a:t>
            </a:fld>
            <a:endParaRPr lang="en-US"/>
          </a:p>
        </p:txBody>
      </p:sp>
    </p:spTree>
    <p:extLst>
      <p:ext uri="{BB962C8B-B14F-4D97-AF65-F5344CB8AC3E}">
        <p14:creationId xmlns:p14="http://schemas.microsoft.com/office/powerpoint/2010/main" val="4000505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ook Antiqua" panose="02040602050305030304" pitchFamily="18" charset="0"/>
              </a:rPr>
              <a:t>We are the state’s premier providers of workforce development.</a:t>
            </a:r>
            <a:br>
              <a:rPr lang="en-US" dirty="0">
                <a:latin typeface="Book Antiqua" panose="02040602050305030304" pitchFamily="18" charset="0"/>
              </a:rPr>
            </a:br>
            <a:br>
              <a:rPr lang="en-US" dirty="0">
                <a:latin typeface="Book Antiqua" panose="02040602050305030304" pitchFamily="18" charset="0"/>
              </a:rPr>
            </a:br>
            <a:r>
              <a:rPr lang="en-US" dirty="0">
                <a:latin typeface="Book Antiqua" panose="02040602050305030304" pitchFamily="18" charset="0"/>
              </a:rPr>
              <a:t>Our main goal is to</a:t>
            </a:r>
            <a:r>
              <a:rPr lang="en-US" baseline="0" dirty="0">
                <a:latin typeface="Book Antiqua" panose="02040602050305030304" pitchFamily="18" charset="0"/>
              </a:rPr>
              <a:t> provide you with </a:t>
            </a:r>
            <a:r>
              <a:rPr lang="en-US" dirty="0">
                <a:latin typeface="Book Antiqua" panose="02040602050305030304" pitchFamily="18" charset="0"/>
              </a:rPr>
              <a:t>state-of-the-art technical training so you can obtain the technical skills and professional training necessary for advancement in today's competitive job market … </a:t>
            </a:r>
          </a:p>
          <a:p>
            <a:endParaRPr lang="en-US" dirty="0">
              <a:latin typeface="Book Antiqua" panose="02040602050305030304" pitchFamily="18" charset="0"/>
            </a:endParaRPr>
          </a:p>
          <a:p>
            <a:r>
              <a:rPr lang="en-US" dirty="0">
                <a:latin typeface="Book Antiqua" panose="02040602050305030304" pitchFamily="18" charset="0"/>
              </a:rPr>
              <a:t>… and all in 12-20 months</a:t>
            </a:r>
            <a:br>
              <a:rPr lang="en-US" dirty="0">
                <a:latin typeface="Book Antiqua" panose="02040602050305030304" pitchFamily="18" charset="0"/>
              </a:rPr>
            </a:br>
            <a:br>
              <a:rPr lang="en-US" dirty="0">
                <a:latin typeface="Book Antiqua" panose="02040602050305030304" pitchFamily="18" charset="0"/>
              </a:rPr>
            </a:br>
            <a:r>
              <a:rPr lang="en-US" dirty="0">
                <a:latin typeface="Book Antiqua" panose="02040602050305030304" pitchFamily="18" charset="0"/>
              </a:rPr>
              <a:t>TCAT’s offer certificate and diploma programs in more than 50 different occupational fields as well as specialized</a:t>
            </a:r>
            <a:r>
              <a:rPr lang="en-US" baseline="0" dirty="0">
                <a:latin typeface="Book Antiqua" panose="02040602050305030304" pitchFamily="18" charset="0"/>
              </a:rPr>
              <a:t> </a:t>
            </a:r>
            <a:r>
              <a:rPr lang="en-US" dirty="0">
                <a:latin typeface="Book Antiqua" panose="02040602050305030304" pitchFamily="18" charset="0"/>
              </a:rPr>
              <a:t>training for business and industry.</a:t>
            </a:r>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11</a:t>
            </a:fld>
            <a:endParaRPr lang="en-US"/>
          </a:p>
        </p:txBody>
      </p:sp>
    </p:spTree>
    <p:extLst>
      <p:ext uri="{BB962C8B-B14F-4D97-AF65-F5344CB8AC3E}">
        <p14:creationId xmlns:p14="http://schemas.microsoft.com/office/powerpoint/2010/main" val="766706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Do you know of University graduates</a:t>
            </a:r>
            <a:r>
              <a:rPr lang="en-US" altLang="en-US" baseline="0" dirty="0">
                <a:latin typeface="Arial" panose="020B0604020202020204" pitchFamily="34" charset="0"/>
              </a:rPr>
              <a:t> </a:t>
            </a:r>
            <a:r>
              <a:rPr lang="en-US" altLang="en-US" dirty="0">
                <a:latin typeface="Arial" panose="020B0604020202020204" pitchFamily="34" charset="0"/>
              </a:rPr>
              <a:t>with Bachelors’, or even Masters’ degrees, that are unemployed or underemployed? The market is flooded with graduates that may be over-educated for entry level jobs.  </a:t>
            </a:r>
          </a:p>
          <a:p>
            <a:endParaRPr lang="en-US" altLang="en-US" dirty="0">
              <a:latin typeface="Arial" panose="020B0604020202020204" pitchFamily="34" charset="0"/>
            </a:endParaRPr>
          </a:p>
          <a:p>
            <a:r>
              <a:rPr lang="en-US" altLang="en-US" dirty="0">
                <a:latin typeface="Arial" panose="020B0604020202020204" pitchFamily="34" charset="0"/>
              </a:rPr>
              <a:t>The curricula taught at TCATS are for skilled trade careers. These career job opportunities exist, they’re in high demand, and they’re paying high dollar salaries! And they can change your life!</a:t>
            </a:r>
          </a:p>
          <a:p>
            <a:endParaRPr lang="en-US" altLang="en-US" dirty="0">
              <a:latin typeface="Arial" panose="020B0604020202020204" pitchFamily="34" charset="0"/>
            </a:endParaRPr>
          </a:p>
          <a:p>
            <a:r>
              <a:rPr lang="en-US" altLang="en-US" dirty="0">
                <a:latin typeface="Arial" panose="020B0604020202020204" pitchFamily="34" charset="0"/>
              </a:rPr>
              <a:t>Are you convinced now you’re in a great college?</a:t>
            </a:r>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12</a:t>
            </a:fld>
            <a:endParaRPr lang="en-US"/>
          </a:p>
        </p:txBody>
      </p:sp>
    </p:spTree>
    <p:extLst>
      <p:ext uri="{BB962C8B-B14F-4D97-AF65-F5344CB8AC3E}">
        <p14:creationId xmlns:p14="http://schemas.microsoft.com/office/powerpoint/2010/main" val="117945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a:cs typeface="Arial"/>
              </a:rPr>
              <a:t>TCATS’s provide a warranty for your education up</a:t>
            </a:r>
            <a:r>
              <a:rPr lang="en-US" altLang="en-US" baseline="0" dirty="0">
                <a:latin typeface="Arial"/>
                <a:cs typeface="Arial"/>
              </a:rPr>
              <a:t> to</a:t>
            </a:r>
            <a:r>
              <a:rPr lang="en-US" altLang="en-US" dirty="0">
                <a:latin typeface="Arial"/>
                <a:cs typeface="Arial"/>
              </a:rPr>
              <a:t> one year after you</a:t>
            </a:r>
            <a:r>
              <a:rPr lang="en-US" altLang="en-US" baseline="0" dirty="0">
                <a:latin typeface="Arial"/>
                <a:cs typeface="Arial"/>
              </a:rPr>
              <a:t> graduate.</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a:cs typeface="Arial"/>
              </a:rPr>
              <a:t>If for some reason your employer deems you unable to perform a specific skill from your training, the employer may file a warranty claim with the TN Board of Regents. Once approved, TBR will allow for you to be re-trained in the specific skill at no cost to you or the employer. A Warranty card and certificate are given to you with your final certificate or diploma for you to show your employer.</a:t>
            </a:r>
          </a:p>
          <a:p>
            <a:endParaRPr lang="en-US" altLang="en-US" dirty="0">
              <a:latin typeface="Arial" panose="020B0604020202020204" pitchFamily="34" charset="0"/>
            </a:endParaRPr>
          </a:p>
          <a:p>
            <a:r>
              <a:rPr lang="en-US" altLang="en-US" dirty="0">
                <a:latin typeface="Arial"/>
                <a:cs typeface="Arial"/>
              </a:rPr>
              <a:t>Wouldn’t that be impressive in an interview? </a:t>
            </a:r>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13</a:t>
            </a:fld>
            <a:endParaRPr lang="en-US"/>
          </a:p>
        </p:txBody>
      </p:sp>
    </p:spTree>
    <p:extLst>
      <p:ext uri="{BB962C8B-B14F-4D97-AF65-F5344CB8AC3E}">
        <p14:creationId xmlns:p14="http://schemas.microsoft.com/office/powerpoint/2010/main" val="88005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enrollment packet contains links to consumer information that TCAT is required to provide each year.  Included is the annual disclosure requirements and the notice of federal student financial aid penalties for drug law violations. </a:t>
            </a:r>
            <a:br>
              <a:rPr lang="en-US" dirty="0"/>
            </a:br>
            <a:r>
              <a:rPr lang="en-US" dirty="0"/>
              <a:t>Please review each of these documents.</a:t>
            </a:r>
          </a:p>
        </p:txBody>
      </p:sp>
      <p:sp>
        <p:nvSpPr>
          <p:cNvPr id="4" name="Slide Number Placeholder 3"/>
          <p:cNvSpPr>
            <a:spLocks noGrp="1"/>
          </p:cNvSpPr>
          <p:nvPr>
            <p:ph type="sldNum" sz="quarter" idx="5"/>
          </p:nvPr>
        </p:nvSpPr>
        <p:spPr/>
        <p:txBody>
          <a:bodyPr/>
          <a:lstStyle/>
          <a:p>
            <a:fld id="{D9A81C87-3CEE-48A0-B9BF-387A85020264}" type="slidenum">
              <a:rPr lang="en-US" smtClean="0"/>
              <a:t>14</a:t>
            </a:fld>
            <a:endParaRPr lang="en-US"/>
          </a:p>
        </p:txBody>
      </p:sp>
    </p:spTree>
    <p:extLst>
      <p:ext uri="{BB962C8B-B14F-4D97-AF65-F5344CB8AC3E}">
        <p14:creationId xmlns:p14="http://schemas.microsoft.com/office/powerpoint/2010/main" val="3194632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each trimester,</a:t>
            </a:r>
            <a:r>
              <a:rPr lang="en-US" baseline="0" dirty="0"/>
              <a:t> TCAT Dickson hosts a formal graduation ceremony to celebrate your success. Remember…YOU CAN DO THIS! And we are here to help you along the way.</a:t>
            </a:r>
            <a:endParaRPr lang="en-US" dirty="0"/>
          </a:p>
        </p:txBody>
      </p:sp>
      <p:sp>
        <p:nvSpPr>
          <p:cNvPr id="4" name="Slide Number Placeholder 3"/>
          <p:cNvSpPr>
            <a:spLocks noGrp="1"/>
          </p:cNvSpPr>
          <p:nvPr>
            <p:ph type="sldNum" sz="quarter" idx="5"/>
          </p:nvPr>
        </p:nvSpPr>
        <p:spPr/>
        <p:txBody>
          <a:bodyPr/>
          <a:lstStyle/>
          <a:p>
            <a:fld id="{2543DE97-E61A-4255-92F4-003075CD1032}" type="slidenum">
              <a:rPr lang="en-US" smtClean="0"/>
              <a:t>15</a:t>
            </a:fld>
            <a:endParaRPr lang="en-US"/>
          </a:p>
        </p:txBody>
      </p:sp>
    </p:spTree>
    <p:extLst>
      <p:ext uri="{BB962C8B-B14F-4D97-AF65-F5344CB8AC3E}">
        <p14:creationId xmlns:p14="http://schemas.microsoft.com/office/powerpoint/2010/main" val="558183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 you’ve chosen your program. Now what??? </a:t>
            </a:r>
          </a:p>
          <a:p>
            <a:pPr>
              <a:defRPr/>
            </a:pPr>
            <a:endParaRPr lang="en-US" dirty="0"/>
          </a:p>
          <a:p>
            <a:pPr>
              <a:defRPr/>
            </a:pPr>
            <a:r>
              <a:rPr lang="en-US" dirty="0"/>
              <a:t>In your program are many options within that career field. Start considering TODAY what types of positions are available in your chosen program and where you want to work geographically. Use your instructor as a resource for the different branches of employment within your field. Do some research.</a:t>
            </a:r>
            <a:endParaRPr lang="en-US" dirty="0">
              <a:cs typeface="Calibri"/>
            </a:endParaRPr>
          </a:p>
          <a:p>
            <a:pPr>
              <a:defRPr/>
            </a:pPr>
            <a:endParaRPr lang="en-US" dirty="0"/>
          </a:p>
          <a:p>
            <a:pPr>
              <a:defRPr/>
            </a:pPr>
            <a:r>
              <a:rPr lang="en-US" dirty="0"/>
              <a:t>Examples – </a:t>
            </a:r>
            <a:endParaRPr lang="en-US" dirty="0">
              <a:cs typeface="Calibri"/>
            </a:endParaRPr>
          </a:p>
          <a:p>
            <a:pPr>
              <a:defRPr/>
            </a:pPr>
            <a:r>
              <a:rPr lang="en-US" dirty="0"/>
              <a:t>CIT – you could specialize in networking computers, or in Homeland security.      </a:t>
            </a:r>
            <a:endParaRPr lang="en-US" dirty="0">
              <a:cs typeface="Calibri"/>
            </a:endParaRPr>
          </a:p>
          <a:p>
            <a:pPr>
              <a:defRPr/>
            </a:pPr>
            <a:r>
              <a:rPr lang="en-US" dirty="0"/>
              <a:t>Nursing – you could specialize in pediatrics, home health, or research…maybe you can find a cure for the Corona Virus.</a:t>
            </a:r>
            <a:endParaRPr lang="en-US" dirty="0">
              <a:cs typeface="Calibri"/>
            </a:endParaRPr>
          </a:p>
          <a:p>
            <a:pPr>
              <a:defRPr/>
            </a:pPr>
            <a:endParaRPr lang="en-US" dirty="0"/>
          </a:p>
          <a:p>
            <a:pPr>
              <a:defRPr/>
            </a:pPr>
            <a:r>
              <a:rPr lang="en-US" dirty="0"/>
              <a:t>Throughout</a:t>
            </a:r>
            <a:r>
              <a:rPr lang="en-US" baseline="0" dirty="0"/>
              <a:t> your enrollment, </a:t>
            </a:r>
            <a:r>
              <a:rPr lang="en-US" dirty="0"/>
              <a:t>build your resume, document your courses and skills, and create a portfolio</a:t>
            </a:r>
            <a:r>
              <a:rPr lang="en-US" baseline="0" dirty="0"/>
              <a:t> if possible. When the perfect job becomes available, you will have all of your updated resources ready to present in an interview.</a:t>
            </a:r>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16</a:t>
            </a:fld>
            <a:endParaRPr lang="en-US"/>
          </a:p>
        </p:txBody>
      </p:sp>
    </p:spTree>
    <p:extLst>
      <p:ext uri="{BB962C8B-B14F-4D97-AF65-F5344CB8AC3E}">
        <p14:creationId xmlns:p14="http://schemas.microsoft.com/office/powerpoint/2010/main" val="298550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Handbook &amp; Catalog is available online for your convenience. Students can search for information in the online version of the handbook by using the “Find” tool and searching by Keywords. </a:t>
            </a:r>
          </a:p>
          <a:p>
            <a:endParaRPr lang="en-US" dirty="0"/>
          </a:p>
          <a:p>
            <a:r>
              <a:rPr lang="en-US" dirty="0"/>
              <a:t>In the publication are TBR policies &amp; guidelines that</a:t>
            </a:r>
            <a:r>
              <a:rPr lang="en-US" baseline="0" dirty="0"/>
              <a:t> </a:t>
            </a:r>
            <a:r>
              <a:rPr lang="en-US" dirty="0"/>
              <a:t>govern the TCAT’s, as well as the TCAT Dickson policies and procedures. Today we’ll review some of the major ones, as well as state and federal information the college is mandated to provide you. You are still responsible for reviewing the remaining information in the Handbook.  </a:t>
            </a:r>
          </a:p>
          <a:p>
            <a:endParaRPr lang="en-US" dirty="0"/>
          </a:p>
          <a:p>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17</a:t>
            </a:fld>
            <a:endParaRPr lang="en-US"/>
          </a:p>
        </p:txBody>
      </p:sp>
    </p:spTree>
    <p:extLst>
      <p:ext uri="{BB962C8B-B14F-4D97-AF65-F5344CB8AC3E}">
        <p14:creationId xmlns:p14="http://schemas.microsoft.com/office/powerpoint/2010/main" val="2783306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plan your vacations and appointments around these days to ensure you’re at college when class is in session. </a:t>
            </a:r>
          </a:p>
          <a:p>
            <a:endParaRPr lang="en-US" dirty="0"/>
          </a:p>
        </p:txBody>
      </p:sp>
      <p:sp>
        <p:nvSpPr>
          <p:cNvPr id="4" name="Slide Number Placeholder 3"/>
          <p:cNvSpPr>
            <a:spLocks noGrp="1"/>
          </p:cNvSpPr>
          <p:nvPr>
            <p:ph type="sldNum" sz="quarter" idx="5"/>
          </p:nvPr>
        </p:nvSpPr>
        <p:spPr/>
        <p:txBody>
          <a:bodyPr/>
          <a:lstStyle/>
          <a:p>
            <a:fld id="{2543DE97-E61A-4255-92F4-003075CD1032}" type="slidenum">
              <a:rPr lang="en-US" smtClean="0"/>
              <a:t>18</a:t>
            </a:fld>
            <a:endParaRPr lang="en-US"/>
          </a:p>
        </p:txBody>
      </p:sp>
    </p:spTree>
    <p:extLst>
      <p:ext uri="{BB962C8B-B14F-4D97-AF65-F5344CB8AC3E}">
        <p14:creationId xmlns:p14="http://schemas.microsoft.com/office/powerpoint/2010/main" val="699076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day your application was put on the waiting list, you received an email assigning your Student ID # since college campuses no longer utilize social security numbers. Your S# will need to be used on all correspondence, emails, phone calls, with TCAT administration. </a:t>
            </a:r>
            <a:br>
              <a:rPr lang="en-US" dirty="0"/>
            </a:br>
            <a:r>
              <a:rPr lang="en-US" dirty="0"/>
              <a:t>You also received notification how to set up your campus email address.  We have also provided step by step instructions In your registration packet.</a:t>
            </a:r>
          </a:p>
          <a:p>
            <a:r>
              <a:rPr lang="en-US" dirty="0"/>
              <a:t>  </a:t>
            </a:r>
          </a:p>
          <a:p>
            <a:r>
              <a:rPr lang="en-US" dirty="0"/>
              <a:t>The Help Desk is available in case your account gets locked. </a:t>
            </a:r>
          </a:p>
          <a:p>
            <a:endParaRPr lang="en-US" dirty="0"/>
          </a:p>
          <a:p>
            <a:r>
              <a:rPr lang="en-US" dirty="0"/>
              <a:t>Now let’s talk about how to access your student</a:t>
            </a:r>
            <a:r>
              <a:rPr lang="en-US" baseline="0" dirty="0"/>
              <a:t> portal.</a:t>
            </a:r>
            <a:endParaRPr lang="en-US" dirty="0"/>
          </a:p>
          <a:p>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19</a:t>
            </a:fld>
            <a:endParaRPr lang="en-US"/>
          </a:p>
        </p:txBody>
      </p:sp>
    </p:spTree>
    <p:extLst>
      <p:ext uri="{BB962C8B-B14F-4D97-AF65-F5344CB8AC3E}">
        <p14:creationId xmlns:p14="http://schemas.microsoft.com/office/powerpoint/2010/main" val="425926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like to welcome you to</a:t>
            </a:r>
            <a:r>
              <a:rPr lang="en-US" baseline="0" dirty="0"/>
              <a:t> TCAT Dickson. We are happy you have chosen us for your training needs. Today we will give you important information regarding the policies you will need to understand to be successful at our college.</a:t>
            </a:r>
            <a:br>
              <a:rPr lang="en-US" baseline="0" dirty="0"/>
            </a:br>
            <a:endParaRPr lang="en-US" dirty="0"/>
          </a:p>
          <a:p>
            <a:r>
              <a:rPr lang="en-US" dirty="0"/>
              <a:t>You should have received a packet</a:t>
            </a:r>
            <a:r>
              <a:rPr lang="en-US" baseline="0" dirty="0"/>
              <a:t> of registration paperwork. Please complete each page completely and bring it with you on your first day of class. </a:t>
            </a:r>
          </a:p>
          <a:p>
            <a:endParaRPr lang="en-US" baseline="0" dirty="0"/>
          </a:p>
          <a:p>
            <a:r>
              <a:rPr lang="en-US" baseline="0" dirty="0"/>
              <a:t>If you have not had the opportunity to tour your chosen program and you would like to schedule a visit, please contact the college and make an appointment.</a:t>
            </a:r>
            <a:endParaRPr lang="en-US" dirty="0"/>
          </a:p>
        </p:txBody>
      </p:sp>
      <p:sp>
        <p:nvSpPr>
          <p:cNvPr id="4" name="Slide Number Placeholder 3"/>
          <p:cNvSpPr>
            <a:spLocks noGrp="1"/>
          </p:cNvSpPr>
          <p:nvPr>
            <p:ph type="sldNum" sz="quarter" idx="10"/>
          </p:nvPr>
        </p:nvSpPr>
        <p:spPr/>
        <p:txBody>
          <a:bodyPr/>
          <a:lstStyle/>
          <a:p>
            <a:fld id="{D9A81C87-3CEE-48A0-B9BF-387A85020264}" type="slidenum">
              <a:rPr lang="en-US" smtClean="0"/>
              <a:t>2</a:t>
            </a:fld>
            <a:endParaRPr lang="en-US"/>
          </a:p>
        </p:txBody>
      </p:sp>
    </p:spTree>
    <p:extLst>
      <p:ext uri="{BB962C8B-B14F-4D97-AF65-F5344CB8AC3E}">
        <p14:creationId xmlns:p14="http://schemas.microsoft.com/office/powerpoint/2010/main" val="1226975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a:t>
            </a:r>
            <a:r>
              <a:rPr lang="en-US" baseline="0" dirty="0"/>
              <a:t> registration packet also </a:t>
            </a:r>
            <a:r>
              <a:rPr lang="en-US" dirty="0"/>
              <a:t>has step by step instructions on how to access your student portal.  You can reach the </a:t>
            </a:r>
            <a:r>
              <a:rPr lang="en-US" dirty="0" err="1"/>
              <a:t>MyTCAT</a:t>
            </a:r>
            <a:r>
              <a:rPr lang="en-US" dirty="0"/>
              <a:t> Portal in one of 2 ways:</a:t>
            </a:r>
          </a:p>
          <a:p>
            <a:endParaRPr lang="en-US" dirty="0"/>
          </a:p>
          <a:p>
            <a:pPr marL="232943" indent="-232943">
              <a:buAutoNum type="arabicPeriod"/>
            </a:pPr>
            <a:r>
              <a:rPr lang="en-US" dirty="0"/>
              <a:t>Through our website under New Students or Current Students and then under </a:t>
            </a:r>
            <a:r>
              <a:rPr lang="en-US" dirty="0" err="1"/>
              <a:t>MyTCAT</a:t>
            </a:r>
            <a:endParaRPr lang="en-US" dirty="0"/>
          </a:p>
          <a:p>
            <a:pPr marL="232943" indent="-232943">
              <a:buAutoNum type="arabicPeriod"/>
            </a:pPr>
            <a:endParaRPr lang="en-US" dirty="0"/>
          </a:p>
          <a:p>
            <a:pPr marL="232943" indent="-232943">
              <a:buAutoNum type="arabicPeriod"/>
            </a:pPr>
            <a:r>
              <a:rPr lang="en-US" dirty="0"/>
              <a:t>Through the portal.tbr.edu address entered in the address bar of your internet browser</a:t>
            </a:r>
          </a:p>
          <a:p>
            <a:pPr marL="232943" indent="-232943">
              <a:buAutoNum type="arabicPeriod"/>
            </a:pPr>
            <a:endParaRPr lang="en-US" dirty="0"/>
          </a:p>
          <a:p>
            <a:r>
              <a:rPr lang="en-US" dirty="0"/>
              <a:t>P.S. Chrome is friendlier than Internet Explorer</a:t>
            </a:r>
          </a:p>
        </p:txBody>
      </p:sp>
      <p:sp>
        <p:nvSpPr>
          <p:cNvPr id="4" name="Slide Number Placeholder 3"/>
          <p:cNvSpPr>
            <a:spLocks noGrp="1"/>
          </p:cNvSpPr>
          <p:nvPr>
            <p:ph type="sldNum" sz="quarter" idx="10"/>
          </p:nvPr>
        </p:nvSpPr>
        <p:spPr/>
        <p:txBody>
          <a:bodyPr/>
          <a:lstStyle/>
          <a:p>
            <a:fld id="{2543DE97-E61A-4255-92F4-003075CD1032}" type="slidenum">
              <a:rPr lang="en-US" smtClean="0"/>
              <a:t>20</a:t>
            </a:fld>
            <a:endParaRPr lang="en-US"/>
          </a:p>
        </p:txBody>
      </p:sp>
    </p:spTree>
    <p:extLst>
      <p:ext uri="{BB962C8B-B14F-4D97-AF65-F5344CB8AC3E}">
        <p14:creationId xmlns:p14="http://schemas.microsoft.com/office/powerpoint/2010/main" val="2229804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a:t>
            </a:r>
            <a:r>
              <a:rPr lang="en-US" dirty="0" err="1"/>
              <a:t>MyTCAT</a:t>
            </a:r>
            <a:r>
              <a:rPr lang="en-US" dirty="0"/>
              <a:t> Portal</a:t>
            </a:r>
            <a:r>
              <a:rPr lang="en-US" baseline="0" dirty="0"/>
              <a:t> home page looks like. </a:t>
            </a:r>
            <a:endParaRPr lang="en-US" dirty="0"/>
          </a:p>
          <a:p>
            <a:endParaRPr lang="en-US" dirty="0"/>
          </a:p>
          <a:p>
            <a:r>
              <a:rPr lang="en-US" dirty="0"/>
              <a:t>Here’s where you check your email. </a:t>
            </a:r>
          </a:p>
          <a:p>
            <a:r>
              <a:rPr lang="en-US" dirty="0"/>
              <a:t>It’s critical you check your email 2-3 times/day between now and your start date. Between now and your enrollment date, it’s highly likely the Financial Aid department</a:t>
            </a:r>
            <a:r>
              <a:rPr lang="en-US" baseline="0" dirty="0"/>
              <a:t> </a:t>
            </a:r>
            <a:r>
              <a:rPr lang="en-US" dirty="0"/>
              <a:t>will be emailing you regarding documents or missing information needed to complete your Financial Aid package. This is all VERY TIME-SENSITIVE info with deadlines. If documents required by the federal government or TCAT are not submitted in time, there’s a chance you could lose your seat for your start date. CHECK YOUR EMAIL 2-3 times/day.</a:t>
            </a:r>
          </a:p>
          <a:p>
            <a:endParaRPr lang="en-US" dirty="0"/>
          </a:p>
          <a:p>
            <a:r>
              <a:rPr lang="en-US" dirty="0"/>
              <a:t>As you can see, there’s many other functionalities in the </a:t>
            </a:r>
            <a:r>
              <a:rPr lang="en-US" dirty="0" err="1"/>
              <a:t>MyTCAT</a:t>
            </a:r>
            <a:r>
              <a:rPr lang="en-US" dirty="0"/>
              <a:t> Portal. In the portal, you will register for classes, you can review your financial aid package, pay tuition if using a credit card, and much more… There are also links for the calendar and handbook….</a:t>
            </a:r>
          </a:p>
          <a:p>
            <a:endParaRPr lang="en-US" dirty="0"/>
          </a:p>
          <a:p>
            <a:r>
              <a:rPr lang="en-US" dirty="0"/>
              <a:t>If AFTER you have exhausted all other methods of accessing your portal and you still cannot gain access, we encourage you to email Cheryl Sanders to get assistance in doing so. </a:t>
            </a:r>
          </a:p>
        </p:txBody>
      </p:sp>
      <p:sp>
        <p:nvSpPr>
          <p:cNvPr id="4" name="Slide Number Placeholder 3"/>
          <p:cNvSpPr>
            <a:spLocks noGrp="1"/>
          </p:cNvSpPr>
          <p:nvPr>
            <p:ph type="sldNum" sz="quarter" idx="10"/>
          </p:nvPr>
        </p:nvSpPr>
        <p:spPr/>
        <p:txBody>
          <a:bodyPr/>
          <a:lstStyle/>
          <a:p>
            <a:fld id="{2543DE97-E61A-4255-92F4-003075CD1032}" type="slidenum">
              <a:rPr lang="en-US" smtClean="0"/>
              <a:t>21</a:t>
            </a:fld>
            <a:endParaRPr lang="en-US"/>
          </a:p>
        </p:txBody>
      </p:sp>
    </p:spTree>
    <p:extLst>
      <p:ext uri="{BB962C8B-B14F-4D97-AF65-F5344CB8AC3E}">
        <p14:creationId xmlns:p14="http://schemas.microsoft.com/office/powerpoint/2010/main" val="1791292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over age 18, you are considered an adult and we are not allowed to discuss any information regarding your enrollment with anyone other than you without a signed Release. </a:t>
            </a:r>
          </a:p>
          <a:p>
            <a:endParaRPr lang="en-US" dirty="0"/>
          </a:p>
          <a:p>
            <a:r>
              <a:rPr lang="en-US" dirty="0"/>
              <a:t>This includes information on financial aid, grades, attendance, conduct – anything….  </a:t>
            </a:r>
          </a:p>
          <a:p>
            <a:endParaRPr lang="en-US" dirty="0"/>
          </a:p>
          <a:p>
            <a:r>
              <a:rPr lang="en-US" dirty="0"/>
              <a:t>If you know someone that will be needing to discuss your education with the college, please complete a FERPA Release Form</a:t>
            </a:r>
            <a:r>
              <a:rPr lang="en-US" baseline="0" dirty="0"/>
              <a:t> and designate who we can release information. This release form is in your registration packet.</a:t>
            </a:r>
            <a:endParaRPr lang="en-US" dirty="0"/>
          </a:p>
        </p:txBody>
      </p:sp>
      <p:sp>
        <p:nvSpPr>
          <p:cNvPr id="4" name="Slide Number Placeholder 3"/>
          <p:cNvSpPr>
            <a:spLocks noGrp="1"/>
          </p:cNvSpPr>
          <p:nvPr>
            <p:ph type="sldNum" sz="quarter" idx="5"/>
          </p:nvPr>
        </p:nvSpPr>
        <p:spPr/>
        <p:txBody>
          <a:bodyPr/>
          <a:lstStyle/>
          <a:p>
            <a:fld id="{2543DE97-E61A-4255-92F4-003075CD1032}" type="slidenum">
              <a:rPr lang="en-US" smtClean="0"/>
              <a:t>22</a:t>
            </a:fld>
            <a:endParaRPr lang="en-US"/>
          </a:p>
        </p:txBody>
      </p:sp>
    </p:spTree>
    <p:extLst>
      <p:ext uri="{BB962C8B-B14F-4D97-AF65-F5344CB8AC3E}">
        <p14:creationId xmlns:p14="http://schemas.microsoft.com/office/powerpoint/2010/main" val="74385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Calibri" panose="020F0502020204030204" pitchFamily="34" charset="0"/>
                <a:cs typeface="Calibri" panose="020F0502020204030204" pitchFamily="34" charset="0"/>
              </a:rPr>
              <a:t>Fees are assessed according to the number of classroom</a:t>
            </a:r>
            <a:r>
              <a:rPr lang="en-US" sz="1100" baseline="0" dirty="0">
                <a:latin typeface="Calibri" panose="020F0502020204030204" pitchFamily="34" charset="0"/>
                <a:cs typeface="Calibri" panose="020F0502020204030204" pitchFamily="34" charset="0"/>
              </a:rPr>
              <a:t> </a:t>
            </a:r>
            <a:r>
              <a:rPr lang="en-US" sz="1100" dirty="0">
                <a:latin typeface="Calibri" panose="020F0502020204030204" pitchFamily="34" charset="0"/>
                <a:cs typeface="Calibri" panose="020F0502020204030204" pitchFamily="34" charset="0"/>
              </a:rPr>
              <a:t>hours a student registers. A full term is 432 hours. If you do not start on the first day or if</a:t>
            </a:r>
            <a:r>
              <a:rPr lang="en-US" sz="1100" baseline="0" dirty="0">
                <a:latin typeface="Calibri" panose="020F0502020204030204" pitchFamily="34" charset="0"/>
                <a:cs typeface="Calibri" panose="020F0502020204030204" pitchFamily="34" charset="0"/>
              </a:rPr>
              <a:t> you are on a part-time schedule, your fees will be prorated according to the number of hours possible within the term.</a:t>
            </a:r>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Maintenance Fee is another term for Tuition. The Technology Access Fee represents dollars that all students pay and can only be used for technological advances that improves student life. Tuition and the TAF are reviewed for increases/decreases each Fall. There will</a:t>
            </a:r>
            <a:r>
              <a:rPr lang="en-US" sz="1100" baseline="0" dirty="0">
                <a:latin typeface="Calibri" panose="020F0502020204030204" pitchFamily="34" charset="0"/>
                <a:cs typeface="Calibri" panose="020F0502020204030204" pitchFamily="34" charset="0"/>
              </a:rPr>
              <a:t> be no increase for the 20-21 school year. The Practical Nursing </a:t>
            </a:r>
            <a:r>
              <a:rPr lang="en-US" sz="1100" dirty="0">
                <a:latin typeface="Calibri" panose="020F0502020204030204" pitchFamily="34" charset="0"/>
                <a:cs typeface="Calibri" panose="020F0502020204030204" pitchFamily="34" charset="0"/>
              </a:rPr>
              <a:t>and Welding programs have an additional add-on fee of $100/term and each student also pays a $10 activity fee/term that can be used for various student activities (currently graduation). The only fee subject to the refund policy is the Maintenance Fee (or tuition).</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Fees are </a:t>
            </a:r>
            <a:r>
              <a:rPr lang="en-US" sz="1100" b="1" dirty="0">
                <a:latin typeface="Calibri" panose="020F0502020204030204" pitchFamily="34" charset="0"/>
                <a:cs typeface="Calibri" panose="020F0502020204030204" pitchFamily="34" charset="0"/>
              </a:rPr>
              <a:t>always</a:t>
            </a:r>
            <a:r>
              <a:rPr lang="en-US" sz="1100" dirty="0">
                <a:latin typeface="Calibri" panose="020F0502020204030204" pitchFamily="34" charset="0"/>
                <a:cs typeface="Calibri" panose="020F0502020204030204" pitchFamily="34" charset="0"/>
              </a:rPr>
              <a:t> due by the first day of each term. </a:t>
            </a:r>
            <a:r>
              <a:rPr lang="en-US" altLang="en-US" sz="1100" dirty="0">
                <a:latin typeface="Calibri" panose="020F0502020204030204" pitchFamily="34" charset="0"/>
                <a:cs typeface="Calibri" panose="020F0502020204030204" pitchFamily="34" charset="0"/>
              </a:rPr>
              <a:t>If a returning student does not have their tuition or a signed contract by a sponsoring agency on the first day of the term, they will be sent home and will be counted absent for that day. If tuition isn’t paid by the second and/or third day, they will lose their seat in the program and their enrollment will be terminated. They will have to reapply when they have funds</a:t>
            </a:r>
            <a:r>
              <a:rPr lang="en-US" altLang="en-US" sz="1100" baseline="0" dirty="0">
                <a:latin typeface="Calibri" panose="020F0502020204030204" pitchFamily="34" charset="0"/>
                <a:cs typeface="Calibri" panose="020F0502020204030204" pitchFamily="34" charset="0"/>
              </a:rPr>
              <a:t> in place to pay their tuition.</a:t>
            </a:r>
            <a:endParaRPr lang="en-US" altLang="en-US" sz="11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23</a:t>
            </a:fld>
            <a:endParaRPr lang="en-US"/>
          </a:p>
        </p:txBody>
      </p:sp>
    </p:spTree>
    <p:extLst>
      <p:ext uri="{BB962C8B-B14F-4D97-AF65-F5344CB8AC3E}">
        <p14:creationId xmlns:p14="http://schemas.microsoft.com/office/powerpoint/2010/main" val="1534683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If a student withdraws</a:t>
            </a:r>
            <a:r>
              <a:rPr lang="en-US" altLang="en-US" baseline="0" dirty="0">
                <a:latin typeface="Arial" panose="020B0604020202020204" pitchFamily="34" charset="0"/>
              </a:rPr>
              <a:t> with the first 10% of their registered hours, they will receive a 75% refund of the maintenance fee only. If the student withdraws within 10-20% of their registered hours, they will receive a 50% refund. If they withdraw after 20% of their scheduled time, no refund will be given.</a:t>
            </a:r>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25</a:t>
            </a:fld>
            <a:endParaRPr lang="en-US"/>
          </a:p>
        </p:txBody>
      </p:sp>
    </p:spTree>
    <p:extLst>
      <p:ext uri="{BB962C8B-B14F-4D97-AF65-F5344CB8AC3E}">
        <p14:creationId xmlns:p14="http://schemas.microsoft.com/office/powerpoint/2010/main" val="3002364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locate your one page BOOKSTORE ANNOUNCEMENTS flyer included in your registration</a:t>
            </a:r>
            <a:r>
              <a:rPr lang="en-US" baseline="0" dirty="0"/>
              <a:t> </a:t>
            </a:r>
            <a:r>
              <a:rPr lang="en-US" dirty="0"/>
              <a:t>packet. Order books before 1</a:t>
            </a:r>
            <a:r>
              <a:rPr lang="en-US" baseline="30000" dirty="0"/>
              <a:t>st</a:t>
            </a:r>
            <a:r>
              <a:rPr lang="en-US" dirty="0"/>
              <a:t> day of class so you will be prepared. If there is a delay, students may be sent home and counted absent for not having their books. </a:t>
            </a:r>
          </a:p>
          <a:p>
            <a:endParaRPr lang="en-US" dirty="0"/>
          </a:p>
          <a:p>
            <a:r>
              <a:rPr lang="en-US" dirty="0"/>
              <a:t>We encourage students to order books one term at a time due to the possibility of editions changing. Please be aware that if students purchase books for future terms and the versions change, TCAT is not responsible.</a:t>
            </a:r>
          </a:p>
          <a:p>
            <a:endParaRPr lang="en-US" dirty="0"/>
          </a:p>
          <a:p>
            <a:r>
              <a:rPr lang="en-US" dirty="0"/>
              <a:t>You can view Follett textbooks online. Products are normally delivered in 48 hours, but may take longer during the COVID crisis.</a:t>
            </a:r>
          </a:p>
          <a:p>
            <a:r>
              <a:rPr lang="en-US" dirty="0"/>
              <a:t>You can charge your books to remaining financial aid (after tuition is covered). If you owe, you’ll pay at the Follett website.</a:t>
            </a:r>
          </a:p>
          <a:p>
            <a:endParaRPr lang="en-US" dirty="0"/>
          </a:p>
          <a:p>
            <a:r>
              <a:rPr lang="en-US" dirty="0"/>
              <a:t>Certain select items are still offered through the TCAT bookstore, </a:t>
            </a:r>
            <a:r>
              <a:rPr lang="en-US" dirty="0" err="1"/>
              <a:t>ie</a:t>
            </a:r>
            <a:r>
              <a:rPr lang="en-US" dirty="0"/>
              <a:t>: certification tests, uniforms, certain tools, </a:t>
            </a:r>
            <a:r>
              <a:rPr lang="en-US" dirty="0" err="1"/>
              <a:t>etc</a:t>
            </a:r>
            <a:r>
              <a:rPr lang="en-US" dirty="0"/>
              <a:t>… You can check with your instructor or come by the bookstore for more information</a:t>
            </a:r>
            <a:r>
              <a:rPr lang="en-US" baseline="0" dirty="0"/>
              <a:t> on what is available at our campus.</a:t>
            </a:r>
            <a:endParaRPr lang="en-US" dirty="0"/>
          </a:p>
        </p:txBody>
      </p:sp>
      <p:sp>
        <p:nvSpPr>
          <p:cNvPr id="4" name="Slide Number Placeholder 3"/>
          <p:cNvSpPr>
            <a:spLocks noGrp="1"/>
          </p:cNvSpPr>
          <p:nvPr>
            <p:ph type="sldNum" sz="quarter" idx="5"/>
          </p:nvPr>
        </p:nvSpPr>
        <p:spPr/>
        <p:txBody>
          <a:bodyPr/>
          <a:lstStyle/>
          <a:p>
            <a:fld id="{2543DE97-E61A-4255-92F4-003075CD1032}" type="slidenum">
              <a:rPr lang="en-US" smtClean="0"/>
              <a:t>26</a:t>
            </a:fld>
            <a:endParaRPr lang="en-US"/>
          </a:p>
        </p:txBody>
      </p:sp>
    </p:spTree>
    <p:extLst>
      <p:ext uri="{BB962C8B-B14F-4D97-AF65-F5344CB8AC3E}">
        <p14:creationId xmlns:p14="http://schemas.microsoft.com/office/powerpoint/2010/main" val="3914850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yourself for a “work-related” college experience! </a:t>
            </a:r>
          </a:p>
          <a:p>
            <a:endParaRPr lang="en-US" dirty="0"/>
          </a:p>
          <a:p>
            <a:r>
              <a:rPr lang="en-US" dirty="0"/>
              <a:t>TCAT is operated as though you already have a career in the field you are interested in! This is practiced to equip you with appropriate expectations and to prepare you for a real-world experience to be more successful when you graduate. </a:t>
            </a:r>
          </a:p>
        </p:txBody>
      </p:sp>
      <p:sp>
        <p:nvSpPr>
          <p:cNvPr id="4" name="Slide Number Placeholder 3"/>
          <p:cNvSpPr>
            <a:spLocks noGrp="1"/>
          </p:cNvSpPr>
          <p:nvPr>
            <p:ph type="sldNum" sz="quarter" idx="10"/>
          </p:nvPr>
        </p:nvSpPr>
        <p:spPr/>
        <p:txBody>
          <a:bodyPr/>
          <a:lstStyle/>
          <a:p>
            <a:fld id="{2543DE97-E61A-4255-92F4-003075CD1032}" type="slidenum">
              <a:rPr lang="en-US" smtClean="0"/>
              <a:t>27</a:t>
            </a:fld>
            <a:endParaRPr lang="en-US"/>
          </a:p>
        </p:txBody>
      </p:sp>
    </p:spTree>
    <p:extLst>
      <p:ext uri="{BB962C8B-B14F-4D97-AF65-F5344CB8AC3E}">
        <p14:creationId xmlns:p14="http://schemas.microsoft.com/office/powerpoint/2010/main" val="978262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30678"/>
          </a:xfrm>
        </p:spPr>
        <p:txBody>
          <a:bodyPr/>
          <a:lstStyle/>
          <a:p>
            <a:r>
              <a:rPr lang="en-US" dirty="0"/>
              <a:t>Each program hosts Advisory Committee meetings – meetings with the industry leaders who do the hiring and managing in the real world. We want to make sure we are up-to-date in what we’re teaching as well as having the correct technology, machines, tools, curriculum, </a:t>
            </a:r>
            <a:r>
              <a:rPr lang="en-US" dirty="0" err="1"/>
              <a:t>etc</a:t>
            </a:r>
            <a:r>
              <a:rPr lang="en-US" dirty="0"/>
              <a:t>…</a:t>
            </a:r>
          </a:p>
          <a:p>
            <a:endParaRPr lang="en-US" dirty="0"/>
          </a:p>
          <a:p>
            <a:r>
              <a:rPr lang="en-US" dirty="0"/>
              <a:t>We ask them to tell us what to teach - we often hear the top three things employers are looking for. </a:t>
            </a:r>
          </a:p>
          <a:p>
            <a:endParaRPr lang="en-US" dirty="0"/>
          </a:p>
          <a:p>
            <a:r>
              <a:rPr lang="en-US" dirty="0"/>
              <a:t>Third was Skill – can they use a tool properly, can they program the CNC machine or the PLC correctly, can they measure accurately, Can they wire the electrical wires without shocking someone?</a:t>
            </a:r>
          </a:p>
          <a:p>
            <a:endParaRPr lang="en-US" dirty="0"/>
          </a:p>
          <a:p>
            <a:r>
              <a:rPr lang="en-US" dirty="0"/>
              <a:t>What was #2?  Attendance – They must have you there when you are supposed to be at work. They must be able to depend upon you! </a:t>
            </a:r>
          </a:p>
          <a:p>
            <a:endParaRPr lang="en-US" dirty="0"/>
          </a:p>
          <a:p>
            <a:r>
              <a:rPr lang="en-US" dirty="0"/>
              <a:t>Number</a:t>
            </a:r>
            <a:r>
              <a:rPr lang="en-US" baseline="0" dirty="0"/>
              <a:t> 1 thing employers ask for is a great </a:t>
            </a:r>
            <a:r>
              <a:rPr lang="en-US" dirty="0"/>
              <a:t>attitude. </a:t>
            </a:r>
          </a:p>
          <a:p>
            <a:r>
              <a:rPr lang="en-US" dirty="0"/>
              <a:t>You have to learn to be a great employee, and though we’d all like to think that comes naturally, experience shows it does not. So TCAT teaches Work ethics. You will learn teamwork, respect, productivity, character, safety, appearance, cooperation, communication, organization – all these things and more mold a student in to a fantastic employee. </a:t>
            </a:r>
          </a:p>
          <a:p>
            <a:endParaRPr lang="en-US" dirty="0"/>
          </a:p>
          <a:p>
            <a:r>
              <a:rPr lang="en-US" dirty="0"/>
              <a:t>So</a:t>
            </a:r>
            <a:r>
              <a:rPr lang="en-US" baseline="0" dirty="0"/>
              <a:t> remember…</a:t>
            </a:r>
            <a:r>
              <a:rPr lang="en-US" dirty="0"/>
              <a:t>Attitude is the top attribute important to employers!!!</a:t>
            </a:r>
          </a:p>
        </p:txBody>
      </p:sp>
      <p:sp>
        <p:nvSpPr>
          <p:cNvPr id="4" name="Slide Number Placeholder 3"/>
          <p:cNvSpPr>
            <a:spLocks noGrp="1"/>
          </p:cNvSpPr>
          <p:nvPr>
            <p:ph type="sldNum" sz="quarter" idx="5"/>
          </p:nvPr>
        </p:nvSpPr>
        <p:spPr/>
        <p:txBody>
          <a:bodyPr/>
          <a:lstStyle/>
          <a:p>
            <a:fld id="{2543DE97-E61A-4255-92F4-003075CD1032}" type="slidenum">
              <a:rPr lang="en-US" smtClean="0"/>
              <a:t>28</a:t>
            </a:fld>
            <a:endParaRPr lang="en-US"/>
          </a:p>
        </p:txBody>
      </p:sp>
    </p:spTree>
    <p:extLst>
      <p:ext uri="{BB962C8B-B14F-4D97-AF65-F5344CB8AC3E}">
        <p14:creationId xmlns:p14="http://schemas.microsoft.com/office/powerpoint/2010/main" val="4193684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pPr>
              <a:spcBef>
                <a:spcPct val="0"/>
              </a:spcBef>
            </a:pPr>
            <a:r>
              <a:rPr lang="en-US" altLang="en-US" dirty="0">
                <a:latin typeface="Arial" panose="020B0604020202020204" pitchFamily="34" charset="0"/>
              </a:rPr>
              <a:t>A major difference between the TCATS &amp; other colleges has to do with teaching style. With the exception of our health care programs, TCATS operate as Open Enrollment programs. Most colleges enroll students on one specific start date each term; TCAT offers 3-4 start dates per term.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Starting on a later start date doesn’t mean you’re “behind”. Students graduate when they complete the curricula requirements, not when they attend a certain number of hours or days. Meeting competencies determines when you graduate (EXCEPTION: Practical Nursing, Dental Assisting, and Cosmetology.)</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You’ll enroll in 1 program in 1 room with 1 instructor.  The program has 20-32 different students, who are working towards different diplomas, studying different books, in different chapters, and are at different places in their educational journey. Therefore, we offer Individualized Instruction.</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Typically, students operate off a syllabus, read textbook assignments, complete workbook assignments and labs, then prove mastery on test and exams. </a:t>
            </a:r>
          </a:p>
          <a:p>
            <a:pPr>
              <a:spcBef>
                <a:spcPct val="0"/>
              </a:spcBef>
            </a:pPr>
            <a:endParaRPr lang="en-US" altLang="en-US" dirty="0">
              <a:solidFill>
                <a:srgbClr val="CC3300"/>
              </a:solidFill>
              <a:latin typeface="Arial" panose="020B0604020202020204" pitchFamily="34" charset="0"/>
            </a:endParaRPr>
          </a:p>
          <a:p>
            <a:pPr>
              <a:spcBef>
                <a:spcPct val="0"/>
              </a:spcBef>
            </a:pPr>
            <a:r>
              <a:rPr lang="en-US" altLang="en-US" dirty="0">
                <a:solidFill>
                  <a:srgbClr val="CC3300"/>
                </a:solidFill>
                <a:latin typeface="Arial" panose="020B0604020202020204" pitchFamily="34" charset="0"/>
              </a:rPr>
              <a:t>This doesn’t mean we throw you out in the middle of the lake to either sink or swim.  </a:t>
            </a:r>
            <a:r>
              <a:rPr lang="en-US" altLang="en-US" dirty="0">
                <a:latin typeface="Arial" panose="020B0604020202020204" pitchFamily="34" charset="0"/>
              </a:rPr>
              <a:t>Instructors are available for one-on-one instruction and guidance as needed.</a:t>
            </a:r>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29</a:t>
            </a:fld>
            <a:endParaRPr lang="en-US"/>
          </a:p>
        </p:txBody>
      </p:sp>
    </p:spTree>
    <p:extLst>
      <p:ext uri="{BB962C8B-B14F-4D97-AF65-F5344CB8AC3E}">
        <p14:creationId xmlns:p14="http://schemas.microsoft.com/office/powerpoint/2010/main" val="2043757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3237" indent="-223237"/>
            <a:r>
              <a:rPr lang="en-US" altLang="en-US" dirty="0">
                <a:latin typeface="Arial"/>
                <a:cs typeface="Arial"/>
              </a:rPr>
              <a:t>In TN, all higher education students are required to master a basic skills requirement for their diploma or certificate.  At 2-4 </a:t>
            </a:r>
            <a:r>
              <a:rPr lang="en-US" altLang="en-US" dirty="0" err="1">
                <a:latin typeface="Arial"/>
                <a:cs typeface="Arial"/>
              </a:rPr>
              <a:t>yr</a:t>
            </a:r>
            <a:r>
              <a:rPr lang="en-US" altLang="en-US" dirty="0">
                <a:latin typeface="Arial"/>
                <a:cs typeface="Arial"/>
              </a:rPr>
              <a:t> campuses, this is the “core curriculum”  (Math, English, Science, Foreign Language, </a:t>
            </a:r>
            <a:r>
              <a:rPr lang="en-US" altLang="en-US" dirty="0" err="1">
                <a:latin typeface="Arial"/>
                <a:cs typeface="Arial"/>
              </a:rPr>
              <a:t>etc</a:t>
            </a:r>
            <a:r>
              <a:rPr lang="en-US" altLang="en-US" dirty="0">
                <a:latin typeface="Arial"/>
                <a:cs typeface="Arial"/>
              </a:rPr>
              <a:t>…)  </a:t>
            </a:r>
            <a:endParaRPr lang="en-US" altLang="en-US" dirty="0">
              <a:latin typeface="Arial" panose="020B0604020202020204" pitchFamily="34" charset="0"/>
            </a:endParaRPr>
          </a:p>
          <a:p>
            <a:pPr marL="223237" indent="-223237"/>
            <a:endParaRPr lang="en-US" altLang="en-US" dirty="0">
              <a:latin typeface="Arial" panose="020B0604020202020204" pitchFamily="34" charset="0"/>
            </a:endParaRPr>
          </a:p>
          <a:p>
            <a:pPr marL="223237" indent="-223237"/>
            <a:r>
              <a:rPr lang="en-US" altLang="en-US" dirty="0">
                <a:latin typeface="Arial"/>
                <a:cs typeface="Arial"/>
              </a:rPr>
              <a:t>At TCATS, with PN and Dental being the exception, all students must master Technology Foundations to receive a credential. We use computer software to measure basic skills mastery in Applied Math, Reading, Language and Communication.</a:t>
            </a:r>
          </a:p>
          <a:p>
            <a:pPr marL="223237" indent="-223237"/>
            <a:endParaRPr lang="en-US" altLang="en-US" dirty="0">
              <a:latin typeface="Arial" panose="020B0604020202020204" pitchFamily="34" charset="0"/>
            </a:endParaRPr>
          </a:p>
          <a:p>
            <a:pPr marL="223237" indent="-223237"/>
            <a:r>
              <a:rPr lang="en-US" altLang="en-US" dirty="0">
                <a:latin typeface="Arial"/>
                <a:cs typeface="Arial"/>
              </a:rPr>
              <a:t>First, you’ll take a pretest in each subject area, which gives you the opportunity to exempt yourself from  training in the areas you’ve proven mastery. Then, you’ll complete the training in the areas not previously mastered.</a:t>
            </a:r>
          </a:p>
          <a:p>
            <a:pPr marL="223237" indent="-223237"/>
            <a:endParaRPr lang="en-US" altLang="en-US" dirty="0">
              <a:latin typeface="Arial" panose="020B0604020202020204" pitchFamily="34" charset="0"/>
            </a:endParaRPr>
          </a:p>
          <a:p>
            <a:pPr marL="223237" indent="-223237"/>
            <a:r>
              <a:rPr lang="en-US" altLang="en-US" dirty="0">
                <a:latin typeface="Arial" panose="020B0604020202020204" pitchFamily="34" charset="0"/>
              </a:rPr>
              <a:t>Brushing up on your skills in these technical areas will set you up for success in your program of study, especially if you’ve been out of school for a while.</a:t>
            </a:r>
          </a:p>
          <a:p>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30</a:t>
            </a:fld>
            <a:endParaRPr lang="en-US"/>
          </a:p>
        </p:txBody>
      </p:sp>
    </p:spTree>
    <p:extLst>
      <p:ext uri="{BB962C8B-B14F-4D97-AF65-F5344CB8AC3E}">
        <p14:creationId xmlns:p14="http://schemas.microsoft.com/office/powerpoint/2010/main" val="22183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81C87-3CEE-48A0-B9BF-387A85020264}" type="slidenum">
              <a:rPr lang="en-US" smtClean="0"/>
              <a:t>3</a:t>
            </a:fld>
            <a:endParaRPr lang="en-US"/>
          </a:p>
        </p:txBody>
      </p:sp>
    </p:spTree>
    <p:extLst>
      <p:ext uri="{BB962C8B-B14F-4D97-AF65-F5344CB8AC3E}">
        <p14:creationId xmlns:p14="http://schemas.microsoft.com/office/powerpoint/2010/main" val="1204711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3237" indent="-223237"/>
            <a:r>
              <a:rPr lang="en-US" altLang="en-US" dirty="0">
                <a:latin typeface="Arial"/>
                <a:cs typeface="Arial"/>
              </a:rPr>
              <a:t>In TN, all higher education students are required to master a basic skills requirement for their diploma or certificate.  At 2-4 </a:t>
            </a:r>
            <a:r>
              <a:rPr lang="en-US" altLang="en-US" dirty="0" err="1">
                <a:latin typeface="Arial"/>
                <a:cs typeface="Arial"/>
              </a:rPr>
              <a:t>yr</a:t>
            </a:r>
            <a:r>
              <a:rPr lang="en-US" altLang="en-US" dirty="0">
                <a:latin typeface="Arial"/>
                <a:cs typeface="Arial"/>
              </a:rPr>
              <a:t> campuses, this is the “core curriculum”  (Math, English, Science, Foreign Language, </a:t>
            </a:r>
            <a:r>
              <a:rPr lang="en-US" altLang="en-US" dirty="0" err="1">
                <a:latin typeface="Arial"/>
                <a:cs typeface="Arial"/>
              </a:rPr>
              <a:t>etc</a:t>
            </a:r>
            <a:r>
              <a:rPr lang="en-US" altLang="en-US" dirty="0">
                <a:latin typeface="Arial"/>
                <a:cs typeface="Arial"/>
              </a:rPr>
              <a:t>…)  </a:t>
            </a:r>
            <a:endParaRPr lang="en-US" altLang="en-US" dirty="0">
              <a:latin typeface="Arial" panose="020B0604020202020204" pitchFamily="34" charset="0"/>
            </a:endParaRPr>
          </a:p>
          <a:p>
            <a:pPr marL="223237" indent="-223237"/>
            <a:endParaRPr lang="en-US" altLang="en-US" dirty="0">
              <a:latin typeface="Arial" panose="020B0604020202020204" pitchFamily="34" charset="0"/>
            </a:endParaRPr>
          </a:p>
          <a:p>
            <a:pPr marL="223237" indent="-223237"/>
            <a:r>
              <a:rPr lang="en-US" altLang="en-US" dirty="0">
                <a:latin typeface="Arial"/>
                <a:cs typeface="Arial"/>
              </a:rPr>
              <a:t>At TCATS, with PN and Dental being the exception, all students must master Technology Foundations to receive a credential. We use computer software to measure basic skills mastery in Applied Math, Reading, Language and Communication.</a:t>
            </a:r>
          </a:p>
          <a:p>
            <a:pPr marL="223237" indent="-223237"/>
            <a:endParaRPr lang="en-US" altLang="en-US" dirty="0">
              <a:latin typeface="Arial" panose="020B0604020202020204" pitchFamily="34" charset="0"/>
            </a:endParaRPr>
          </a:p>
          <a:p>
            <a:pPr marL="223237" indent="-223237"/>
            <a:r>
              <a:rPr lang="en-US" altLang="en-US" dirty="0">
                <a:latin typeface="Arial"/>
                <a:cs typeface="Arial"/>
              </a:rPr>
              <a:t>First, you’ll take a pretest in each subject area, which gives you the opportunity to exempt yourself from  training in the areas you’ve proven mastery. Then, you’ll complete the training in the areas not previously mastered.</a:t>
            </a:r>
          </a:p>
          <a:p>
            <a:pPr marL="223237" indent="-223237"/>
            <a:endParaRPr lang="en-US" altLang="en-US" dirty="0">
              <a:latin typeface="Arial" panose="020B0604020202020204" pitchFamily="34" charset="0"/>
            </a:endParaRPr>
          </a:p>
          <a:p>
            <a:pPr marL="223237" indent="-223237"/>
            <a:r>
              <a:rPr lang="en-US" altLang="en-US" dirty="0">
                <a:latin typeface="Arial" panose="020B0604020202020204" pitchFamily="34" charset="0"/>
              </a:rPr>
              <a:t>Brushing up on your skills in these technical areas will set you up for success in your program of study, especially if you’ve been out of school for a while.</a:t>
            </a:r>
          </a:p>
          <a:p>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31</a:t>
            </a:fld>
            <a:endParaRPr lang="en-US"/>
          </a:p>
        </p:txBody>
      </p:sp>
    </p:spTree>
    <p:extLst>
      <p:ext uri="{BB962C8B-B14F-4D97-AF65-F5344CB8AC3E}">
        <p14:creationId xmlns:p14="http://schemas.microsoft.com/office/powerpoint/2010/main" val="967058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course code you study within your program has a set number of hours assigned to it that represents the number</a:t>
            </a:r>
            <a:r>
              <a:rPr lang="en-US" baseline="0" dirty="0"/>
              <a:t> </a:t>
            </a:r>
            <a:r>
              <a:rPr lang="en-US" dirty="0"/>
              <a:t>of hours an average person needs to complete that course code or block of curriculum, </a:t>
            </a:r>
            <a:r>
              <a:rPr lang="en-US" dirty="0" err="1"/>
              <a:t>ie</a:t>
            </a:r>
            <a:r>
              <a:rPr lang="en-US" dirty="0"/>
              <a:t>: MS Excel might = 100 hrs. </a:t>
            </a:r>
          </a:p>
          <a:p>
            <a:endParaRPr lang="en-US" dirty="0"/>
          </a:p>
          <a:p>
            <a:r>
              <a:rPr lang="en-US" dirty="0"/>
              <a:t>People learn at different rates and are also strong in some subjects and weaker in others. You may finish a course code in less than customary hours, which is great – you may end up graduating early! Or you may struggle with a course code and need a few more hours; that’s okay too, within reason.  If you need way too long, your grades will reflect your pace as being too slow. </a:t>
            </a:r>
          </a:p>
          <a:p>
            <a:endParaRPr lang="en-US" dirty="0"/>
          </a:p>
          <a:p>
            <a:r>
              <a:rPr lang="en-US" dirty="0"/>
              <a:t>Your instructor will review your Program’s Pace &amp; Progress policy in the syllabus and their orientation with you on your first day. If</a:t>
            </a:r>
            <a:r>
              <a:rPr lang="en-US" baseline="0" dirty="0"/>
              <a:t> you find yourself struggling in a particular course, talk with your instructor about options available to help you with the material.</a:t>
            </a:r>
            <a:endParaRPr lang="en-US" dirty="0"/>
          </a:p>
        </p:txBody>
      </p:sp>
      <p:sp>
        <p:nvSpPr>
          <p:cNvPr id="4" name="Slide Number Placeholder 3"/>
          <p:cNvSpPr>
            <a:spLocks noGrp="1"/>
          </p:cNvSpPr>
          <p:nvPr>
            <p:ph type="sldNum" sz="quarter" idx="5"/>
          </p:nvPr>
        </p:nvSpPr>
        <p:spPr/>
        <p:txBody>
          <a:bodyPr/>
          <a:lstStyle/>
          <a:p>
            <a:fld id="{2543DE97-E61A-4255-92F4-003075CD1032}" type="slidenum">
              <a:rPr lang="en-US" smtClean="0"/>
              <a:t>32</a:t>
            </a:fld>
            <a:endParaRPr lang="en-US"/>
          </a:p>
        </p:txBody>
      </p:sp>
    </p:spTree>
    <p:extLst>
      <p:ext uri="{BB962C8B-B14F-4D97-AF65-F5344CB8AC3E}">
        <p14:creationId xmlns:p14="http://schemas.microsoft.com/office/powerpoint/2010/main" val="1508673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43DE97-E61A-4255-92F4-003075CD1032}" type="slidenum">
              <a:rPr lang="en-US" smtClean="0"/>
              <a:t>33</a:t>
            </a:fld>
            <a:endParaRPr lang="en-US"/>
          </a:p>
        </p:txBody>
      </p:sp>
    </p:spTree>
    <p:extLst>
      <p:ext uri="{BB962C8B-B14F-4D97-AF65-F5344CB8AC3E}">
        <p14:creationId xmlns:p14="http://schemas.microsoft.com/office/powerpoint/2010/main" val="2669681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earn grades in three major areas – not just book theory! You will receive a Worker Characteristics</a:t>
            </a:r>
            <a:r>
              <a:rPr lang="en-US" baseline="0" dirty="0"/>
              <a:t> grade each term. Theory and Skill grades are averaged together for a final grade in each course.</a:t>
            </a:r>
            <a:endParaRPr lang="en-US" dirty="0">
              <a:cs typeface="Calibri"/>
            </a:endParaRPr>
          </a:p>
        </p:txBody>
      </p:sp>
      <p:sp>
        <p:nvSpPr>
          <p:cNvPr id="4" name="Slide Number Placeholder 3"/>
          <p:cNvSpPr>
            <a:spLocks noGrp="1"/>
          </p:cNvSpPr>
          <p:nvPr>
            <p:ph type="sldNum" sz="quarter" idx="5"/>
          </p:nvPr>
        </p:nvSpPr>
        <p:spPr/>
        <p:txBody>
          <a:bodyPr/>
          <a:lstStyle/>
          <a:p>
            <a:fld id="{2543DE97-E61A-4255-92F4-003075CD1032}" type="slidenum">
              <a:rPr lang="en-US" smtClean="0"/>
              <a:t>34</a:t>
            </a:fld>
            <a:endParaRPr lang="en-US"/>
          </a:p>
        </p:txBody>
      </p:sp>
    </p:spTree>
    <p:extLst>
      <p:ext uri="{BB962C8B-B14F-4D97-AF65-F5344CB8AC3E}">
        <p14:creationId xmlns:p14="http://schemas.microsoft.com/office/powerpoint/2010/main" val="956629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When you completed the Blue medical form, you possibly listed disabilities or conditions that would help your instructor teach you more effectively with knowledge of those conditions. Listing those disabilities/conditions on the Blue Medical Form is NOT the same as requesting Accommodations through the ADA Americans with Disabilities Act. </a:t>
            </a:r>
          </a:p>
          <a:p>
            <a:endParaRPr lang="en-US" dirty="0">
              <a:cs typeface="Calibri"/>
            </a:endParaRPr>
          </a:p>
          <a:p>
            <a:r>
              <a:rPr lang="en-US" dirty="0">
                <a:cs typeface="Calibri"/>
              </a:rPr>
              <a:t>If you had a disability in K-12, it was the State’s responsibility to ensure an equal playing field by providing learning or classroom accommodations. For example, if you were deaf in your left ear, an accommodation might be seat placement in the front row on the left side of the class. Of if you had a reading or processing learning disability, an accommodation might have been double time on tests and assignments. </a:t>
            </a:r>
          </a:p>
          <a:p>
            <a:endParaRPr lang="en-US" dirty="0">
              <a:cs typeface="Calibri"/>
            </a:endParaRPr>
          </a:p>
          <a:p>
            <a:r>
              <a:rPr lang="en-US" dirty="0">
                <a:cs typeface="Calibri"/>
              </a:rPr>
              <a:t>Having the school automatically provide those accommodations STOPS when you graduated from high school. In the college world, it’s the student’s responsibility to apply for accommodations through the Americans with Disabilities Act (ADA).</a:t>
            </a:r>
            <a:r>
              <a:rPr lang="en-US" baseline="0" dirty="0">
                <a:cs typeface="Calibri"/>
              </a:rPr>
              <a:t> You can do this in the Student Services Department.</a:t>
            </a:r>
            <a:endParaRPr lang="en-US" dirty="0">
              <a:cs typeface="Calibri"/>
            </a:endParaRPr>
          </a:p>
          <a:p>
            <a:endParaRPr lang="en-US" dirty="0">
              <a:cs typeface="Calibri"/>
            </a:endParaRPr>
          </a:p>
          <a:p>
            <a:r>
              <a:rPr lang="en-US" dirty="0">
                <a:cs typeface="Calibri"/>
              </a:rPr>
              <a:t>If you feel you will require accommodations in your current</a:t>
            </a:r>
            <a:r>
              <a:rPr lang="en-US" baseline="0" dirty="0">
                <a:cs typeface="Calibri"/>
              </a:rPr>
              <a:t> TCAT program, make an </a:t>
            </a:r>
            <a:r>
              <a:rPr lang="en-US" dirty="0">
                <a:cs typeface="Calibri"/>
              </a:rPr>
              <a:t>appointment to discuss ADA Accommodations. We want to set you up for SUCCESS!!! </a:t>
            </a:r>
          </a:p>
        </p:txBody>
      </p:sp>
      <p:sp>
        <p:nvSpPr>
          <p:cNvPr id="4" name="Slide Number Placeholder 3"/>
          <p:cNvSpPr>
            <a:spLocks noGrp="1"/>
          </p:cNvSpPr>
          <p:nvPr>
            <p:ph type="sldNum" sz="quarter" idx="5"/>
          </p:nvPr>
        </p:nvSpPr>
        <p:spPr/>
        <p:txBody>
          <a:bodyPr/>
          <a:lstStyle/>
          <a:p>
            <a:fld id="{2543DE97-E61A-4255-92F4-003075CD1032}" type="slidenum">
              <a:rPr lang="en-US" smtClean="0"/>
              <a:t>35</a:t>
            </a:fld>
            <a:endParaRPr lang="en-US"/>
          </a:p>
        </p:txBody>
      </p:sp>
    </p:spTree>
    <p:extLst>
      <p:ext uri="{BB962C8B-B14F-4D97-AF65-F5344CB8AC3E}">
        <p14:creationId xmlns:p14="http://schemas.microsoft.com/office/powerpoint/2010/main" val="3315282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A81C87-3CEE-48A0-B9BF-387A85020264}" type="slidenum">
              <a:rPr lang="en-US" smtClean="0"/>
              <a:t>36</a:t>
            </a:fld>
            <a:endParaRPr lang="en-US"/>
          </a:p>
        </p:txBody>
      </p:sp>
    </p:spTree>
    <p:extLst>
      <p:ext uri="{BB962C8B-B14F-4D97-AF65-F5344CB8AC3E}">
        <p14:creationId xmlns:p14="http://schemas.microsoft.com/office/powerpoint/2010/main" val="4278671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A81C87-3CEE-48A0-B9BF-387A85020264}" type="slidenum">
              <a:rPr lang="en-US" smtClean="0"/>
              <a:t>37</a:t>
            </a:fld>
            <a:endParaRPr lang="en-US"/>
          </a:p>
        </p:txBody>
      </p:sp>
    </p:spTree>
    <p:extLst>
      <p:ext uri="{BB962C8B-B14F-4D97-AF65-F5344CB8AC3E}">
        <p14:creationId xmlns:p14="http://schemas.microsoft.com/office/powerpoint/2010/main" val="10250986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43DE97-E61A-4255-92F4-003075CD1032}" type="slidenum">
              <a:rPr lang="en-US" smtClean="0"/>
              <a:t>38</a:t>
            </a:fld>
            <a:endParaRPr lang="en-US"/>
          </a:p>
        </p:txBody>
      </p:sp>
    </p:spTree>
    <p:extLst>
      <p:ext uri="{BB962C8B-B14F-4D97-AF65-F5344CB8AC3E}">
        <p14:creationId xmlns:p14="http://schemas.microsoft.com/office/powerpoint/2010/main" val="845497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how important attendance was to employers? You’ll be expected to go to work when you’re scheduled, so we expect you to be here when college is</a:t>
            </a:r>
            <a:r>
              <a:rPr lang="en-US" baseline="0" dirty="0"/>
              <a:t> in session. If you miss a lot of work, you’ll probably be fired. If you miss a lot of class time, you’ll probably be terminated unless you can provide valid reasons and documentation. Absences will affect your progress as well as your financial aid. </a:t>
            </a:r>
            <a:endParaRPr lang="en-US" dirty="0"/>
          </a:p>
          <a:p>
            <a:endParaRPr lang="en-US" dirty="0"/>
          </a:p>
          <a:p>
            <a:r>
              <a:rPr lang="en-US" dirty="0"/>
              <a:t>Each full-time student who is enrolled for the entire term has 42 hours of allowable time off each trimester to “manage” for emergencies. Those hours are yours to save and protect throughout the trimester. You could “burn them as you earn them”, but in the end, you’ll likely be the one getting burned. Hang on to these hours for “when life happens” – like medical or dental appointments, legal appointments, sick family members, deaths in the family, home or auto repairs, </a:t>
            </a:r>
            <a:r>
              <a:rPr lang="en-US" dirty="0" err="1"/>
              <a:t>etc</a:t>
            </a:r>
            <a:r>
              <a:rPr lang="en-US" dirty="0"/>
              <a:t>…</a:t>
            </a:r>
          </a:p>
          <a:p>
            <a:endParaRPr lang="en-US" dirty="0"/>
          </a:p>
          <a:p>
            <a:r>
              <a:rPr lang="en-US" dirty="0"/>
              <a:t>It’s the</a:t>
            </a:r>
            <a:r>
              <a:rPr lang="en-US" baseline="0" dirty="0"/>
              <a:t> student’s responsibility to keep up with your absence hours and documentation.</a:t>
            </a:r>
            <a:endParaRPr lang="en-US" dirty="0"/>
          </a:p>
          <a:p>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39</a:t>
            </a:fld>
            <a:endParaRPr lang="en-US"/>
          </a:p>
        </p:txBody>
      </p:sp>
    </p:spTree>
    <p:extLst>
      <p:ext uri="{BB962C8B-B14F-4D97-AF65-F5344CB8AC3E}">
        <p14:creationId xmlns:p14="http://schemas.microsoft.com/office/powerpoint/2010/main" val="2547884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a:defRPr/>
            </a:pPr>
            <a:r>
              <a:rPr lang="en-US" altLang="en-US" dirty="0">
                <a:latin typeface="Arial" panose="020B0604020202020204" pitchFamily="34" charset="0"/>
                <a:cs typeface="Arial" panose="020B0604020202020204" pitchFamily="34" charset="0"/>
              </a:rPr>
              <a:t>NO absences are considered “excused” as students earn financial aid for every minute they are present in the classroom. We cannot state you are present if indeed you are not here.</a:t>
            </a:r>
          </a:p>
          <a:p>
            <a:pPr marL="225738" indent="-225738">
              <a:defRPr/>
            </a:pPr>
            <a:r>
              <a:rPr lang="en-US" altLang="en-US" dirty="0">
                <a:latin typeface="Arial" panose="020B0604020202020204" pitchFamily="34" charset="0"/>
                <a:cs typeface="Arial" panose="020B0604020202020204" pitchFamily="34" charset="0"/>
              </a:rPr>
              <a:t> </a:t>
            </a:r>
          </a:p>
          <a:p>
            <a:pPr marL="225738" indent="-225738">
              <a:defRPr/>
            </a:pPr>
            <a:r>
              <a:rPr lang="en-US" altLang="en-US" dirty="0">
                <a:latin typeface="Arial" panose="020B0604020202020204" pitchFamily="34" charset="0"/>
                <a:cs typeface="Arial" panose="020B0604020202020204" pitchFamily="34" charset="0"/>
              </a:rPr>
              <a:t>However, jury duty or military service is not calculated towards suspension for attendance counseling purposes. </a:t>
            </a:r>
          </a:p>
        </p:txBody>
      </p:sp>
      <p:sp>
        <p:nvSpPr>
          <p:cNvPr id="4" name="Slide Number Placeholder 3"/>
          <p:cNvSpPr>
            <a:spLocks noGrp="1"/>
          </p:cNvSpPr>
          <p:nvPr>
            <p:ph type="sldNum" sz="quarter" idx="10"/>
          </p:nvPr>
        </p:nvSpPr>
        <p:spPr/>
        <p:txBody>
          <a:bodyPr/>
          <a:lstStyle/>
          <a:p>
            <a:fld id="{2543DE97-E61A-4255-92F4-003075CD1032}" type="slidenum">
              <a:rPr lang="en-US" smtClean="0"/>
              <a:t>40</a:t>
            </a:fld>
            <a:endParaRPr lang="en-US"/>
          </a:p>
        </p:txBody>
      </p:sp>
    </p:spTree>
    <p:extLst>
      <p:ext uri="{BB962C8B-B14F-4D97-AF65-F5344CB8AC3E}">
        <p14:creationId xmlns:p14="http://schemas.microsoft.com/office/powerpoint/2010/main" val="36936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a:defRPr/>
            </a:pPr>
            <a:r>
              <a:rPr lang="en-US" altLang="en-US" dirty="0">
                <a:latin typeface="Arial" panose="020B0604020202020204" pitchFamily="34" charset="0"/>
              </a:rPr>
              <a:t>Our facilities</a:t>
            </a:r>
            <a:r>
              <a:rPr lang="en-US" altLang="en-US" baseline="0" dirty="0">
                <a:latin typeface="Arial" panose="020B0604020202020204" pitchFamily="34" charset="0"/>
              </a:rPr>
              <a:t> staff have taken additional precautions that include regular cleaning of frequently touched surfaces and they have applied </a:t>
            </a:r>
            <a:r>
              <a:rPr lang="en-US" altLang="en-US" baseline="0" dirty="0" err="1">
                <a:latin typeface="Arial" panose="020B0604020202020204" pitchFamily="34" charset="0"/>
              </a:rPr>
              <a:t>PreventX</a:t>
            </a:r>
            <a:r>
              <a:rPr lang="en-US" altLang="en-US" baseline="0" dirty="0">
                <a:latin typeface="Arial" panose="020B0604020202020204" pitchFamily="34" charset="0"/>
              </a:rPr>
              <a:t> that kills viruses on contact and continues to kill germs for months.</a:t>
            </a:r>
            <a:endParaRPr lang="en-US" altLang="en-US" dirty="0">
              <a:latin typeface="Arial" panose="020B0604020202020204" pitchFamily="34" charset="0"/>
            </a:endParaRPr>
          </a:p>
          <a:p>
            <a:pPr marL="225738" indent="-225738">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4</a:t>
            </a:fld>
            <a:endParaRPr lang="en-US"/>
          </a:p>
        </p:txBody>
      </p:sp>
    </p:spTree>
    <p:extLst>
      <p:ext uri="{BB962C8B-B14F-4D97-AF65-F5344CB8AC3E}">
        <p14:creationId xmlns:p14="http://schemas.microsoft.com/office/powerpoint/2010/main" val="26919722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179" indent="-225179">
              <a:defRPr/>
            </a:pPr>
            <a:r>
              <a:rPr lang="en-US" altLang="en-US" dirty="0">
                <a:latin typeface="Arial" panose="020B0604020202020204" pitchFamily="34" charset="0"/>
                <a:cs typeface="Arial"/>
              </a:rPr>
              <a:t>If you need to leave class for any reason, it’s imperative that you sign out. If there’s a fire in the building and we cannot account for you because you did not sign out, this</a:t>
            </a:r>
            <a:r>
              <a:rPr lang="en-US" altLang="en-US" baseline="0" dirty="0">
                <a:latin typeface="Arial" panose="020B0604020202020204" pitchFamily="34" charset="0"/>
                <a:cs typeface="Arial"/>
              </a:rPr>
              <a:t> may put people in harm’s way trying to find you.</a:t>
            </a:r>
            <a:endParaRPr lang="en-US" altLang="en-US" dirty="0">
              <a:latin typeface="Arial" panose="020B0604020202020204" pitchFamily="34" charset="0"/>
              <a:cs typeface="Arial"/>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41</a:t>
            </a:fld>
            <a:endParaRPr lang="en-US"/>
          </a:p>
        </p:txBody>
      </p:sp>
    </p:spTree>
    <p:extLst>
      <p:ext uri="{BB962C8B-B14F-4D97-AF65-F5344CB8AC3E}">
        <p14:creationId xmlns:p14="http://schemas.microsoft.com/office/powerpoint/2010/main" val="940461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179" indent="-225179">
              <a:defRPr/>
            </a:pPr>
            <a:r>
              <a:rPr lang="en-US" altLang="en-US" dirty="0">
                <a:latin typeface="Arial" panose="020B0604020202020204" pitchFamily="34" charset="0"/>
                <a:cs typeface="Arial"/>
              </a:rPr>
              <a:t>If you need to leave class for any reason, it’s imperative that you sign out. If there’s a fire in the building and we cannot account for you because you did not sign out, this</a:t>
            </a:r>
            <a:r>
              <a:rPr lang="en-US" altLang="en-US" baseline="0" dirty="0">
                <a:latin typeface="Arial" panose="020B0604020202020204" pitchFamily="34" charset="0"/>
                <a:cs typeface="Arial"/>
              </a:rPr>
              <a:t> may put people in harm’s way trying to find you.</a:t>
            </a:r>
            <a:endParaRPr lang="en-US" altLang="en-US" dirty="0">
              <a:latin typeface="Arial" panose="020B0604020202020204" pitchFamily="34" charset="0"/>
              <a:cs typeface="Arial"/>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42</a:t>
            </a:fld>
            <a:endParaRPr lang="en-US"/>
          </a:p>
        </p:txBody>
      </p:sp>
    </p:spTree>
    <p:extLst>
      <p:ext uri="{BB962C8B-B14F-4D97-AF65-F5344CB8AC3E}">
        <p14:creationId xmlns:p14="http://schemas.microsoft.com/office/powerpoint/2010/main" val="554414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179" indent="-225179">
              <a:defRPr/>
            </a:pPr>
            <a:r>
              <a:rPr lang="en-US" altLang="en-US" dirty="0">
                <a:latin typeface="Arial" panose="020B0604020202020204" pitchFamily="34" charset="0"/>
              </a:rPr>
              <a:t>What would happen if I was not here today and did not contact my supervisor? I</a:t>
            </a:r>
            <a:r>
              <a:rPr lang="en-US" altLang="en-US" baseline="0" dirty="0">
                <a:latin typeface="Arial" panose="020B0604020202020204" pitchFamily="34" charset="0"/>
              </a:rPr>
              <a:t> would probably be fired.</a:t>
            </a:r>
          </a:p>
          <a:p>
            <a:pPr marL="225179" indent="-225179">
              <a:defRPr/>
            </a:pPr>
            <a:endParaRPr lang="en-US" altLang="en-US" baseline="0" dirty="0">
              <a:latin typeface="Arial" panose="020B0604020202020204" pitchFamily="34" charset="0"/>
            </a:endParaRPr>
          </a:p>
          <a:p>
            <a:pPr marL="225179" indent="-225179" defTabSz="931774">
              <a:defRPr/>
            </a:pPr>
            <a:r>
              <a:rPr lang="en-US" dirty="0"/>
              <a:t>It is the student’s responsibility to notify their instructor if</a:t>
            </a:r>
            <a:r>
              <a:rPr lang="en-US" baseline="0" dirty="0"/>
              <a:t> they are going to be absent. If a student misses 3 consecutive days without notifying their instructor, they will be automatically terminated and will have to complete a new online application for enrollment to re-apply.</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43</a:t>
            </a:fld>
            <a:endParaRPr lang="en-US"/>
          </a:p>
        </p:txBody>
      </p:sp>
    </p:spTree>
    <p:extLst>
      <p:ext uri="{BB962C8B-B14F-4D97-AF65-F5344CB8AC3E}">
        <p14:creationId xmlns:p14="http://schemas.microsoft.com/office/powerpoint/2010/main" val="902654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3237" indent="-223237"/>
            <a:r>
              <a:rPr lang="en-US" altLang="en-US" dirty="0">
                <a:latin typeface="Arial" panose="020B0604020202020204" pitchFamily="34" charset="0"/>
              </a:rPr>
              <a:t>When absences exceed 5.5% of registered hours, students will receive counseling by the instructor to remind them of how many absence hours they have accrued.</a:t>
            </a:r>
          </a:p>
          <a:p>
            <a:pPr marL="223237" indent="-223237"/>
            <a:endParaRPr lang="en-US" altLang="en-US" dirty="0">
              <a:latin typeface="Arial" panose="020B0604020202020204" pitchFamily="34" charset="0"/>
            </a:endParaRPr>
          </a:p>
          <a:p>
            <a:pPr marL="223237" indent="-223237"/>
            <a:r>
              <a:rPr lang="en-US" altLang="en-US" dirty="0">
                <a:latin typeface="Arial" panose="020B0604020202020204" pitchFamily="34" charset="0"/>
              </a:rPr>
              <a:t>NOTE:</a:t>
            </a:r>
          </a:p>
          <a:p>
            <a:pPr marL="223237" indent="-223237"/>
            <a:r>
              <a:rPr lang="en-US" altLang="en-US" dirty="0">
                <a:latin typeface="Arial" panose="020B0604020202020204" pitchFamily="34" charset="0"/>
              </a:rPr>
              <a:t>The instructor will remind the student how absences adversely affects their work ethics grade and financial aid and will review the Suspension and Appeal policy that will occur if absences exceed 9.7% of registered hours.</a:t>
            </a:r>
          </a:p>
          <a:p>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44</a:t>
            </a:fld>
            <a:endParaRPr lang="en-US"/>
          </a:p>
        </p:txBody>
      </p:sp>
    </p:spTree>
    <p:extLst>
      <p:ext uri="{BB962C8B-B14F-4D97-AF65-F5344CB8AC3E}">
        <p14:creationId xmlns:p14="http://schemas.microsoft.com/office/powerpoint/2010/main" val="1530643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a:defRPr/>
            </a:pPr>
            <a:r>
              <a:rPr lang="en-US" altLang="en-US" dirty="0">
                <a:latin typeface="Arial" panose="020B0604020202020204" pitchFamily="34" charset="0"/>
              </a:rPr>
              <a:t>When absences EXCEED 9.7% of registered hours, or 42.5 hours for a full time student, you will receive a suspension</a:t>
            </a:r>
            <a:r>
              <a:rPr lang="en-US" altLang="en-US" baseline="0" dirty="0">
                <a:latin typeface="Arial" panose="020B0604020202020204" pitchFamily="34" charset="0"/>
              </a:rPr>
              <a:t> letter </a:t>
            </a:r>
            <a:r>
              <a:rPr lang="en-US" altLang="en-US" dirty="0">
                <a:latin typeface="Arial" panose="020B0604020202020204" pitchFamily="34" charset="0"/>
              </a:rPr>
              <a:t>with the option to submit an appeal within three school days. </a:t>
            </a:r>
          </a:p>
          <a:p>
            <a:pPr marL="225738" indent="-225738">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45</a:t>
            </a:fld>
            <a:endParaRPr lang="en-US"/>
          </a:p>
        </p:txBody>
      </p:sp>
    </p:spTree>
    <p:extLst>
      <p:ext uri="{BB962C8B-B14F-4D97-AF65-F5344CB8AC3E}">
        <p14:creationId xmlns:p14="http://schemas.microsoft.com/office/powerpoint/2010/main" val="2770175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If the student chooses to appeal the suspension, they will submit a packet to the appeals committee for review and continue attending class throughout the appeals process. </a:t>
            </a: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Your appeal has 2 purposes:</a:t>
            </a:r>
          </a:p>
          <a:p>
            <a:pPr>
              <a:defRPr/>
            </a:pPr>
            <a:endParaRPr lang="en-US" altLang="en-US" dirty="0">
              <a:latin typeface="Arial" panose="020B0604020202020204" pitchFamily="34" charset="0"/>
            </a:endParaRPr>
          </a:p>
          <a:p>
            <a:pPr marL="232943" indent="-232943">
              <a:buAutoNum type="arabicPeriod"/>
              <a:defRPr/>
            </a:pPr>
            <a:r>
              <a:rPr lang="en-US" altLang="en-US" dirty="0">
                <a:latin typeface="Arial" panose="020B0604020202020204" pitchFamily="34" charset="0"/>
              </a:rPr>
              <a:t>Explain your absences</a:t>
            </a:r>
          </a:p>
          <a:p>
            <a:pPr marL="232943" indent="-232943">
              <a:buAutoNum type="arabicPeriod"/>
              <a:defRPr/>
            </a:pPr>
            <a:r>
              <a:rPr lang="en-US" altLang="en-US" dirty="0">
                <a:latin typeface="Arial" panose="020B0604020202020204" pitchFamily="34" charset="0"/>
              </a:rPr>
              <a:t>Convince the committee why they should recommend keeping you in college</a:t>
            </a:r>
          </a:p>
          <a:p>
            <a:pPr marL="232943" indent="-232943">
              <a:buAutoNum type="arabicPeriod"/>
              <a:defRPr/>
            </a:pPr>
            <a:endParaRPr lang="en-US" altLang="en-US" dirty="0">
              <a:latin typeface="Arial" panose="020B0604020202020204" pitchFamily="34" charset="0"/>
            </a:endParaRPr>
          </a:p>
          <a:p>
            <a:pPr>
              <a:defRPr/>
            </a:pPr>
            <a:r>
              <a:rPr lang="en-US" altLang="en-US" dirty="0">
                <a:latin typeface="Arial" panose="020B0604020202020204" pitchFamily="34" charset="0"/>
              </a:rPr>
              <a:t>Documentation for</a:t>
            </a:r>
            <a:r>
              <a:rPr lang="en-US" altLang="en-US" baseline="0" dirty="0">
                <a:latin typeface="Arial" panose="020B0604020202020204" pitchFamily="34" charset="0"/>
              </a:rPr>
              <a:t> your absences needs to be </a:t>
            </a:r>
            <a:r>
              <a:rPr lang="en-US" altLang="en-US" dirty="0">
                <a:latin typeface="Arial" panose="020B0604020202020204" pitchFamily="34" charset="0"/>
              </a:rPr>
              <a:t>from verifiable sources</a:t>
            </a:r>
            <a:r>
              <a:rPr lang="en-US" altLang="en-US" baseline="0" dirty="0">
                <a:latin typeface="Arial" panose="020B0604020202020204" pitchFamily="34" charset="0"/>
              </a:rPr>
              <a:t> </a:t>
            </a:r>
            <a:r>
              <a:rPr lang="en-US" altLang="en-US" dirty="0">
                <a:latin typeface="Arial" panose="020B0604020202020204" pitchFamily="34" charset="0"/>
              </a:rPr>
              <a:t>on original letterhead, signed and dated by certifying official, with a verifiable phone number. </a:t>
            </a: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IMPORTANT - Get documentation for all absences – anything that proves</a:t>
            </a:r>
            <a:r>
              <a:rPr lang="en-US" altLang="en-US" baseline="0" dirty="0">
                <a:latin typeface="Arial" panose="020B0604020202020204" pitchFamily="34" charset="0"/>
              </a:rPr>
              <a:t> why you were not in class.</a:t>
            </a:r>
          </a:p>
          <a:p>
            <a:pPr>
              <a:defRPr/>
            </a:pPr>
            <a:endParaRPr lang="en-US" altLang="en-US" baseline="0" dirty="0">
              <a:latin typeface="Arial" panose="020B0604020202020204" pitchFamily="34" charset="0"/>
            </a:endParaRPr>
          </a:p>
          <a:p>
            <a:pPr>
              <a:defRPr/>
            </a:pPr>
            <a:r>
              <a:rPr lang="en-US" altLang="en-US" dirty="0">
                <a:latin typeface="Arial" panose="020B0604020202020204" pitchFamily="34" charset="0"/>
              </a:rPr>
              <a:t>The committee will review the appeals</a:t>
            </a:r>
            <a:r>
              <a:rPr lang="en-US" altLang="en-US" baseline="0" dirty="0">
                <a:latin typeface="Arial" panose="020B0604020202020204" pitchFamily="34" charset="0"/>
              </a:rPr>
              <a:t> packet and make recommendations to grant or deny the appeal. It is then forwarded to President Summers for a final decision.</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46</a:t>
            </a:fld>
            <a:endParaRPr lang="en-US"/>
          </a:p>
        </p:txBody>
      </p:sp>
    </p:spTree>
    <p:extLst>
      <p:ext uri="{BB962C8B-B14F-4D97-AF65-F5344CB8AC3E}">
        <p14:creationId xmlns:p14="http://schemas.microsoft.com/office/powerpoint/2010/main" val="3927721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defTabSz="931774">
              <a:defRPr/>
            </a:pPr>
            <a:r>
              <a:rPr lang="en-US" dirty="0"/>
              <a:t>If the student chooses not to file an appeal or their appeal is denied, they will exit the program and must sit out for the next full trimester. They can then submit a new online application to reapply and their application will go back on the waiting list for re-enrollment.</a:t>
            </a:r>
          </a:p>
          <a:p>
            <a:pPr marL="225738" indent="-225738">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47</a:t>
            </a:fld>
            <a:endParaRPr lang="en-US"/>
          </a:p>
        </p:txBody>
      </p:sp>
    </p:spTree>
    <p:extLst>
      <p:ext uri="{BB962C8B-B14F-4D97-AF65-F5344CB8AC3E}">
        <p14:creationId xmlns:p14="http://schemas.microsoft.com/office/powerpoint/2010/main" val="3166619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179" indent="-225179">
              <a:defRPr/>
            </a:pPr>
            <a:r>
              <a:rPr lang="en-US" altLang="en-US" dirty="0">
                <a:latin typeface="Arial" panose="020B0604020202020204" pitchFamily="34" charset="0"/>
                <a:cs typeface="Arial"/>
              </a:rPr>
              <a:t>Being late to class or returning from breaks or lunch</a:t>
            </a:r>
            <a:r>
              <a:rPr lang="en-US" altLang="en-US" baseline="0" dirty="0">
                <a:latin typeface="Arial" panose="020B0604020202020204" pitchFamily="34" charset="0"/>
                <a:cs typeface="Arial"/>
              </a:rPr>
              <a:t> are considered </a:t>
            </a:r>
            <a:r>
              <a:rPr lang="en-US" altLang="en-US" baseline="0" dirty="0" err="1">
                <a:latin typeface="Arial" panose="020B0604020202020204" pitchFamily="34" charset="0"/>
                <a:cs typeface="Arial"/>
              </a:rPr>
              <a:t>tardies</a:t>
            </a:r>
            <a:r>
              <a:rPr lang="en-US" altLang="en-US" baseline="0" dirty="0">
                <a:latin typeface="Arial" panose="020B0604020202020204" pitchFamily="34" charset="0"/>
                <a:cs typeface="Arial"/>
              </a:rPr>
              <a:t> and are a part of the attendance policy. Counseling will begin upon a student receiving their 5</a:t>
            </a:r>
            <a:r>
              <a:rPr lang="en-US" altLang="en-US" baseline="30000" dirty="0">
                <a:latin typeface="Arial" panose="020B0604020202020204" pitchFamily="34" charset="0"/>
                <a:cs typeface="Arial"/>
              </a:rPr>
              <a:t>th</a:t>
            </a:r>
            <a:r>
              <a:rPr lang="en-US" altLang="en-US" baseline="0" dirty="0">
                <a:latin typeface="Arial" panose="020B0604020202020204" pitchFamily="34" charset="0"/>
                <a:cs typeface="Arial"/>
              </a:rPr>
              <a:t> tardy and upon receiving their 7</a:t>
            </a:r>
            <a:r>
              <a:rPr lang="en-US" altLang="en-US" baseline="30000" dirty="0">
                <a:latin typeface="Arial" panose="020B0604020202020204" pitchFamily="34" charset="0"/>
                <a:cs typeface="Arial"/>
              </a:rPr>
              <a:t>th</a:t>
            </a:r>
            <a:r>
              <a:rPr lang="en-US" altLang="en-US" baseline="0" dirty="0">
                <a:latin typeface="Arial" panose="020B0604020202020204" pitchFamily="34" charset="0"/>
                <a:cs typeface="Arial"/>
              </a:rPr>
              <a:t> tardy they will be referred to the President for termination.</a:t>
            </a:r>
            <a:endParaRPr lang="en-US" altLang="en-US" dirty="0">
              <a:latin typeface="Arial" panose="020B0604020202020204" pitchFamily="34" charset="0"/>
              <a:cs typeface="Arial"/>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48</a:t>
            </a:fld>
            <a:endParaRPr lang="en-US"/>
          </a:p>
        </p:txBody>
      </p:sp>
    </p:spTree>
    <p:extLst>
      <p:ext uri="{BB962C8B-B14F-4D97-AF65-F5344CB8AC3E}">
        <p14:creationId xmlns:p14="http://schemas.microsoft.com/office/powerpoint/2010/main" val="1343647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a:defRPr/>
            </a:pPr>
            <a:r>
              <a:rPr lang="en-US" altLang="en-US" dirty="0">
                <a:latin typeface="Arial" panose="020B0604020202020204" pitchFamily="34" charset="0"/>
              </a:rPr>
              <a:t>When you are watching closing notifications, please remember we are TCAT DICKSON. TCAT Clarksville and TCAT Franklin</a:t>
            </a:r>
            <a:r>
              <a:rPr lang="en-US" altLang="en-US" baseline="0" dirty="0">
                <a:latin typeface="Arial" panose="020B0604020202020204" pitchFamily="34" charset="0"/>
              </a:rPr>
              <a:t> are branch locations of TCAT Dickson. Also, just because Dickson County School Systems may be closed, that does not apply to us. So be sure the closing actually says TCAT Dickson. </a:t>
            </a:r>
            <a:endParaRPr lang="en-US" altLang="en-US" dirty="0">
              <a:latin typeface="Arial" panose="020B0604020202020204" pitchFamily="34" charset="0"/>
            </a:endParaRPr>
          </a:p>
          <a:p>
            <a:pPr marL="225738" indent="-225738">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49</a:t>
            </a:fld>
            <a:endParaRPr lang="en-US"/>
          </a:p>
        </p:txBody>
      </p:sp>
    </p:spTree>
    <p:extLst>
      <p:ext uri="{BB962C8B-B14F-4D97-AF65-F5344CB8AC3E}">
        <p14:creationId xmlns:p14="http://schemas.microsoft.com/office/powerpoint/2010/main" val="757535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defTabSz="931774">
              <a:defRPr/>
            </a:pPr>
            <a:r>
              <a:rPr lang="en-US" altLang="en-US" dirty="0">
                <a:latin typeface="Arial"/>
                <a:cs typeface="Arial"/>
              </a:rPr>
              <a:t>You can opt in to receive school notifications through the RAVE Automated Notification Alert system on the HOME page of your </a:t>
            </a:r>
            <a:r>
              <a:rPr lang="en-US" altLang="en-US" dirty="0" err="1">
                <a:latin typeface="Arial"/>
                <a:cs typeface="Arial"/>
              </a:rPr>
              <a:t>MyTCAT</a:t>
            </a:r>
            <a:r>
              <a:rPr lang="en-US" altLang="en-US" dirty="0">
                <a:latin typeface="Arial"/>
                <a:cs typeface="Arial"/>
              </a:rPr>
              <a:t> Portal.</a:t>
            </a:r>
            <a:endParaRPr lang="en-US" altLang="en-US" dirty="0">
              <a:latin typeface="Arial" panose="020B0604020202020204" pitchFamily="34" charset="0"/>
              <a:cs typeface="Arial" panose="020B0604020202020204" pitchFamily="34" charset="0"/>
            </a:endParaRPr>
          </a:p>
          <a:p>
            <a:pPr marL="225738" indent="-225738">
              <a:defRPr/>
            </a:pPr>
            <a:r>
              <a:rPr lang="en-US" altLang="en-US" dirty="0">
                <a:latin typeface="Arial" panose="020B0604020202020204" pitchFamily="34" charset="0"/>
              </a:rPr>
              <a:t>If you set up your TCAT portal to receive notifications, you will</a:t>
            </a:r>
            <a:r>
              <a:rPr lang="en-US" altLang="en-US" baseline="0" dirty="0">
                <a:latin typeface="Arial" panose="020B0604020202020204" pitchFamily="34" charset="0"/>
              </a:rPr>
              <a:t> receive a notification once a decision has been made to close or delay school. Closings will also be listed on our website and Facebook pages. </a:t>
            </a:r>
            <a:r>
              <a:rPr lang="en-US" altLang="en-US" dirty="0">
                <a:latin typeface="Arial" panose="020B0604020202020204" pitchFamily="34" charset="0"/>
              </a:rPr>
              <a:t>Please do not call the college front office to inquire whether we are in session.</a:t>
            </a:r>
            <a:r>
              <a:rPr lang="en-US" altLang="en-US" baseline="0" dirty="0">
                <a:latin typeface="Arial" panose="020B0604020202020204" pitchFamily="34" charset="0"/>
              </a:rPr>
              <a:t> </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50</a:t>
            </a:fld>
            <a:endParaRPr lang="en-US"/>
          </a:p>
        </p:txBody>
      </p:sp>
    </p:spTree>
    <p:extLst>
      <p:ext uri="{BB962C8B-B14F-4D97-AF65-F5344CB8AC3E}">
        <p14:creationId xmlns:p14="http://schemas.microsoft.com/office/powerpoint/2010/main" val="2506807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a:defRPr/>
            </a:pPr>
            <a:r>
              <a:rPr lang="en-US" altLang="en-US" dirty="0">
                <a:latin typeface="Arial" panose="020B0604020202020204" pitchFamily="34" charset="0"/>
              </a:rPr>
              <a:t>Our facilities</a:t>
            </a:r>
            <a:r>
              <a:rPr lang="en-US" altLang="en-US" baseline="0" dirty="0">
                <a:latin typeface="Arial" panose="020B0604020202020204" pitchFamily="34" charset="0"/>
              </a:rPr>
              <a:t> staff have taken additional precautions that include regular cleaning of frequently touched surfaces and they have applied </a:t>
            </a:r>
            <a:r>
              <a:rPr lang="en-US" altLang="en-US" baseline="0" dirty="0" err="1">
                <a:latin typeface="Arial" panose="020B0604020202020204" pitchFamily="34" charset="0"/>
              </a:rPr>
              <a:t>PreventX</a:t>
            </a:r>
            <a:r>
              <a:rPr lang="en-US" altLang="en-US" baseline="0" dirty="0">
                <a:latin typeface="Arial" panose="020B0604020202020204" pitchFamily="34" charset="0"/>
              </a:rPr>
              <a:t> that kills viruses on contact and continues to kill germs for months.</a:t>
            </a:r>
            <a:endParaRPr lang="en-US" altLang="en-US" dirty="0">
              <a:latin typeface="Arial" panose="020B0604020202020204" pitchFamily="34" charset="0"/>
            </a:endParaRPr>
          </a:p>
          <a:p>
            <a:pPr marL="225738" indent="-225738">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5</a:t>
            </a:fld>
            <a:endParaRPr lang="en-US"/>
          </a:p>
        </p:txBody>
      </p:sp>
    </p:spTree>
    <p:extLst>
      <p:ext uri="{BB962C8B-B14F-4D97-AF65-F5344CB8AC3E}">
        <p14:creationId xmlns:p14="http://schemas.microsoft.com/office/powerpoint/2010/main" val="975334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are permitted to park</a:t>
            </a:r>
            <a:r>
              <a:rPr lang="en-US" baseline="0" dirty="0"/>
              <a:t> only in student parking and are on a first come basis. Please do not park in handicapped parking unless you have a placard; Please do not park in spaces designated for faculty, in driveways, loading zones, or fire and safety lanes.</a:t>
            </a:r>
            <a:endParaRPr lang="en-US" dirty="0"/>
          </a:p>
          <a:p>
            <a:endParaRPr lang="en-US" dirty="0"/>
          </a:p>
          <a:p>
            <a:r>
              <a:rPr lang="en-US" dirty="0"/>
              <a:t>Smoking is permitted in designated outside areas. Benches and picnic</a:t>
            </a:r>
            <a:r>
              <a:rPr lang="en-US" baseline="0" dirty="0"/>
              <a:t> tables are for non-smoking breaks only Please use receptacles to dispose of your cigarette butts. Rules for the use of e-cigarettes or smokeless tobacco will be treated the same as tobacco products.</a:t>
            </a:r>
            <a:endParaRPr lang="en-US" dirty="0"/>
          </a:p>
          <a:p>
            <a:endParaRPr lang="en-US" dirty="0"/>
          </a:p>
          <a:p>
            <a:r>
              <a:rPr lang="en-US" dirty="0"/>
              <a:t>DRESS CODE:</a:t>
            </a:r>
          </a:p>
          <a:p>
            <a:r>
              <a:rPr lang="en-US" dirty="0"/>
              <a:t>Appropriate</a:t>
            </a:r>
            <a:r>
              <a:rPr lang="en-US" baseline="0" dirty="0"/>
              <a:t> dress will be defined by your instructor. </a:t>
            </a:r>
            <a:r>
              <a:rPr lang="en-US" dirty="0"/>
              <a:t>While in class, each</a:t>
            </a:r>
            <a:r>
              <a:rPr lang="en-US" baseline="0" dirty="0"/>
              <a:t> student should dress as a representative of what the industry they are preparing for requires in the work place. Safety glasses are required in all shop areas; loose clothing is not permitted when operating machinery. Some programs may require certain clothing items to be purchased such as uniforms, steel toe boots, pants, shirts, etc. Offensive clothing is prohibited.</a:t>
            </a:r>
          </a:p>
          <a:p>
            <a:endParaRPr lang="en-US" baseline="0" dirty="0"/>
          </a:p>
          <a:p>
            <a:r>
              <a:rPr lang="en-US" baseline="0" dirty="0"/>
              <a:t>Along with appropriate clothing, all students should maintain good personal hygiene such as bathing, washing your hair, brushing your teeth, and wearing clean clothes. </a:t>
            </a:r>
          </a:p>
          <a:p>
            <a:endParaRPr lang="en-US" baseline="0" dirty="0"/>
          </a:p>
          <a:p>
            <a:r>
              <a:rPr lang="en-US" baseline="0" dirty="0"/>
              <a:t>ID BADGES</a:t>
            </a:r>
          </a:p>
          <a:p>
            <a:r>
              <a:rPr lang="en-US" baseline="0" dirty="0"/>
              <a:t>Students must wear their photo ID badges at all times while on campus. They will be required to show identification before receiving financial aid checks. If you lose your ID</a:t>
            </a:r>
            <a:r>
              <a:rPr lang="en-US" baseline="0"/>
              <a:t>, you </a:t>
            </a:r>
            <a:r>
              <a:rPr lang="en-US" baseline="0" dirty="0"/>
              <a:t>can get a replacement for a fee of $5.00 plus tax.</a:t>
            </a:r>
          </a:p>
          <a:p>
            <a:endParaRPr lang="en-US" baseline="0" dirty="0"/>
          </a:p>
          <a:p>
            <a:r>
              <a:rPr lang="en-US" baseline="0" dirty="0"/>
              <a:t>Remember all students are required to wear a face mask while on campus. You will need to provide your own mask.</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543DE97-E61A-4255-92F4-003075CD1032}" type="slidenum">
              <a:rPr lang="en-US" smtClean="0"/>
              <a:t>52</a:t>
            </a:fld>
            <a:endParaRPr lang="en-US"/>
          </a:p>
        </p:txBody>
      </p:sp>
    </p:spTree>
    <p:extLst>
      <p:ext uri="{BB962C8B-B14F-4D97-AF65-F5344CB8AC3E}">
        <p14:creationId xmlns:p14="http://schemas.microsoft.com/office/powerpoint/2010/main" val="399980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President feels very strongly that everyone remains safe on our campuses and that everyone thrives in a conducive learning environment. Our society is seeing</a:t>
            </a:r>
            <a:r>
              <a:rPr lang="en-US" baseline="0" dirty="0"/>
              <a:t> uncertain times and having to deal with </a:t>
            </a:r>
            <a:r>
              <a:rPr lang="en-US" dirty="0"/>
              <a:t>campus and workplace violence. It’s critical that we maintain</a:t>
            </a:r>
            <a:r>
              <a:rPr lang="en-US" baseline="0" dirty="0"/>
              <a:t> safety and that </a:t>
            </a:r>
            <a:r>
              <a:rPr lang="en-US" dirty="0"/>
              <a:t>these goals are met daily!</a:t>
            </a:r>
          </a:p>
        </p:txBody>
      </p:sp>
      <p:sp>
        <p:nvSpPr>
          <p:cNvPr id="4" name="Slide Number Placeholder 3"/>
          <p:cNvSpPr>
            <a:spLocks noGrp="1"/>
          </p:cNvSpPr>
          <p:nvPr>
            <p:ph type="sldNum" sz="quarter" idx="5"/>
          </p:nvPr>
        </p:nvSpPr>
        <p:spPr/>
        <p:txBody>
          <a:bodyPr/>
          <a:lstStyle/>
          <a:p>
            <a:fld id="{2543DE97-E61A-4255-92F4-003075CD1032}" type="slidenum">
              <a:rPr lang="en-US" smtClean="0"/>
              <a:t>53</a:t>
            </a:fld>
            <a:endParaRPr lang="en-US"/>
          </a:p>
        </p:txBody>
      </p:sp>
    </p:spTree>
    <p:extLst>
      <p:ext uri="{BB962C8B-B14F-4D97-AF65-F5344CB8AC3E}">
        <p14:creationId xmlns:p14="http://schemas.microsoft.com/office/powerpoint/2010/main" val="2711910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 colleges must report crime activity on campus. You may review the updated Annual Security Report every October in Student Services.</a:t>
            </a:r>
          </a:p>
          <a:p>
            <a:endParaRPr lang="en-US" dirty="0">
              <a:cs typeface="Calibri"/>
            </a:endParaRPr>
          </a:p>
          <a:p>
            <a:r>
              <a:rPr lang="en-US" dirty="0">
                <a:cs typeface="Calibri"/>
              </a:rPr>
              <a:t>Every program has an</a:t>
            </a:r>
            <a:r>
              <a:rPr lang="en-US" baseline="0" dirty="0">
                <a:cs typeface="Calibri"/>
              </a:rPr>
              <a:t> </a:t>
            </a:r>
            <a:r>
              <a:rPr lang="en-US" dirty="0">
                <a:cs typeface="Calibri"/>
              </a:rPr>
              <a:t>Emergency flip guide strategically placed in the classroom. If your instructor steps out of the classroom and something occurs like a fire, student altercation, medical emergency, active shooter, </a:t>
            </a:r>
            <a:r>
              <a:rPr lang="en-US" dirty="0" err="1">
                <a:cs typeface="Calibri"/>
              </a:rPr>
              <a:t>etc</a:t>
            </a:r>
            <a:r>
              <a:rPr lang="en-US" dirty="0">
                <a:cs typeface="Calibri"/>
              </a:rPr>
              <a:t>… the flip chart tells you exactly what to do in case of various emergencies. </a:t>
            </a:r>
          </a:p>
          <a:p>
            <a:endParaRPr lang="en-US" dirty="0">
              <a:cs typeface="Calibri"/>
            </a:endParaRPr>
          </a:p>
          <a:p>
            <a:r>
              <a:rPr lang="en-US" dirty="0">
                <a:cs typeface="Calibri"/>
              </a:rPr>
              <a:t>During your class orientation, your instructor will show you a short video on an Active Shooter Scenario for the college. Each instructor has an effective plan in the case of a shooter on campus, and you need to be prepared. If your instructor does not review this plan with you, ASK about it!</a:t>
            </a:r>
          </a:p>
        </p:txBody>
      </p:sp>
      <p:sp>
        <p:nvSpPr>
          <p:cNvPr id="4" name="Slide Number Placeholder 3"/>
          <p:cNvSpPr>
            <a:spLocks noGrp="1"/>
          </p:cNvSpPr>
          <p:nvPr>
            <p:ph type="sldNum" sz="quarter" idx="5"/>
          </p:nvPr>
        </p:nvSpPr>
        <p:spPr/>
        <p:txBody>
          <a:bodyPr/>
          <a:lstStyle/>
          <a:p>
            <a:fld id="{2543DE97-E61A-4255-92F4-003075CD1032}" type="slidenum">
              <a:rPr lang="en-US" smtClean="0"/>
              <a:t>54</a:t>
            </a:fld>
            <a:endParaRPr lang="en-US"/>
          </a:p>
        </p:txBody>
      </p:sp>
    </p:spTree>
    <p:extLst>
      <p:ext uri="{BB962C8B-B14F-4D97-AF65-F5344CB8AC3E}">
        <p14:creationId xmlns:p14="http://schemas.microsoft.com/office/powerpoint/2010/main" val="27280598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are held accountable for classroom conduct and atmosphere. </a:t>
            </a:r>
          </a:p>
          <a:p>
            <a:endParaRPr lang="en-US" dirty="0"/>
          </a:p>
          <a:p>
            <a:r>
              <a:rPr lang="en-US" dirty="0"/>
              <a:t>If you are asked twice to remove yourself from campus, a professional will escort you off the campus.</a:t>
            </a:r>
          </a:p>
          <a:p>
            <a:endParaRPr lang="en-US" dirty="0"/>
          </a:p>
          <a:p>
            <a:r>
              <a:rPr lang="en-US" dirty="0"/>
              <a:t>The idea is to “diffuse potentially volatile” situations by “nipping things in the bud” and “removing catalysts”. If you’re asked to leave campus, it’s not an automatic judgment of fault or penalty – it’s rather to ensure nothing explodes that could otherwise harm the students involved, surrounding students, the instructor, </a:t>
            </a:r>
            <a:r>
              <a:rPr lang="en-US" dirty="0" err="1"/>
              <a:t>etc</a:t>
            </a:r>
            <a:r>
              <a:rPr lang="en-US" dirty="0"/>
              <a:t>… The issues at hand WILL BE discussed the next morning in the Counselor or Student Services Coordinator office and we’ll all reach a peaceful and safe resolution. </a:t>
            </a:r>
          </a:p>
        </p:txBody>
      </p:sp>
      <p:sp>
        <p:nvSpPr>
          <p:cNvPr id="4" name="Slide Number Placeholder 3"/>
          <p:cNvSpPr>
            <a:spLocks noGrp="1"/>
          </p:cNvSpPr>
          <p:nvPr>
            <p:ph type="sldNum" sz="quarter" idx="5"/>
          </p:nvPr>
        </p:nvSpPr>
        <p:spPr/>
        <p:txBody>
          <a:bodyPr/>
          <a:lstStyle/>
          <a:p>
            <a:fld id="{2543DE97-E61A-4255-92F4-003075CD1032}" type="slidenum">
              <a:rPr lang="en-US" smtClean="0"/>
              <a:t>55</a:t>
            </a:fld>
            <a:endParaRPr lang="en-US"/>
          </a:p>
        </p:txBody>
      </p:sp>
    </p:spTree>
    <p:extLst>
      <p:ext uri="{BB962C8B-B14F-4D97-AF65-F5344CB8AC3E}">
        <p14:creationId xmlns:p14="http://schemas.microsoft.com/office/powerpoint/2010/main" val="2113043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class conflict – attempts to resolve must start at the lowest level possible following</a:t>
            </a:r>
            <a:r>
              <a:rPr lang="en-US" baseline="0" dirty="0"/>
              <a:t> the school’s </a:t>
            </a:r>
            <a:r>
              <a:rPr lang="en-US" dirty="0"/>
              <a:t>chain of command.</a:t>
            </a:r>
          </a:p>
          <a:p>
            <a:endParaRPr lang="en-US" dirty="0"/>
          </a:p>
        </p:txBody>
      </p:sp>
      <p:sp>
        <p:nvSpPr>
          <p:cNvPr id="4" name="Slide Number Placeholder 3"/>
          <p:cNvSpPr>
            <a:spLocks noGrp="1"/>
          </p:cNvSpPr>
          <p:nvPr>
            <p:ph type="sldNum" sz="quarter" idx="5"/>
          </p:nvPr>
        </p:nvSpPr>
        <p:spPr/>
        <p:txBody>
          <a:bodyPr/>
          <a:lstStyle/>
          <a:p>
            <a:fld id="{2543DE97-E61A-4255-92F4-003075CD1032}" type="slidenum">
              <a:rPr lang="en-US" smtClean="0"/>
              <a:t>56</a:t>
            </a:fld>
            <a:endParaRPr lang="en-US"/>
          </a:p>
        </p:txBody>
      </p:sp>
    </p:spTree>
    <p:extLst>
      <p:ext uri="{BB962C8B-B14F-4D97-AF65-F5344CB8AC3E}">
        <p14:creationId xmlns:p14="http://schemas.microsoft.com/office/powerpoint/2010/main" val="27271826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Discrimination and Harassment are important issues you will face in the work world and even in a college setting. Basically, it’s against the law to treat people differently based on certain “protected statuses”. Most people think of race or gender or age when people talk about protected statuses, but it also includes religion, national origin, or gender</a:t>
            </a:r>
            <a:r>
              <a:rPr lang="en-US" baseline="0" dirty="0"/>
              <a:t> identity.</a:t>
            </a:r>
            <a:endParaRPr lang="en-US" dirty="0"/>
          </a:p>
          <a:p>
            <a:endParaRPr lang="en-US" dirty="0"/>
          </a:p>
          <a:p>
            <a:r>
              <a:rPr lang="en-US" dirty="0"/>
              <a:t>If anyone mentions the Discrimination or Harassment the situation must be investigated. This always involves the Vice President/Title 6 &amp; 9 Officer, and sometimes involves TBR lawyers, because IT’S THE LAW! Even if both parties decide against pursuing the issue, we MUST investigate. It’s illegal not to!</a:t>
            </a:r>
          </a:p>
        </p:txBody>
      </p:sp>
      <p:sp>
        <p:nvSpPr>
          <p:cNvPr id="4" name="Slide Number Placeholder 3"/>
          <p:cNvSpPr>
            <a:spLocks noGrp="1"/>
          </p:cNvSpPr>
          <p:nvPr>
            <p:ph type="sldNum" sz="quarter" idx="5"/>
          </p:nvPr>
        </p:nvSpPr>
        <p:spPr/>
        <p:txBody>
          <a:bodyPr/>
          <a:lstStyle/>
          <a:p>
            <a:fld id="{2543DE97-E61A-4255-92F4-003075CD1032}" type="slidenum">
              <a:rPr lang="en-US" smtClean="0"/>
              <a:t>57</a:t>
            </a:fld>
            <a:endParaRPr lang="en-US"/>
          </a:p>
        </p:txBody>
      </p:sp>
    </p:spTree>
    <p:extLst>
      <p:ext uri="{BB962C8B-B14F-4D97-AF65-F5344CB8AC3E}">
        <p14:creationId xmlns:p14="http://schemas.microsoft.com/office/powerpoint/2010/main" val="481197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some of the negative things we’ve had to cover, we want you to know TCAT CARES about its students! Juggling life and college can be challenging, and sometimes can seem impossible. Don’t suffer in silence, and certainly don’t quit school! Our counselors and management staff know of many community and professional resources that can handle the BIG issues and provide assistance to get you over the hurdles. So whether it’s needing gas to get to school, food for your family, or clothing to dress professionally</a:t>
            </a:r>
            <a:r>
              <a:rPr lang="en-US" baseline="0" dirty="0"/>
              <a:t> </a:t>
            </a:r>
            <a:r>
              <a:rPr lang="en-US" dirty="0"/>
              <a:t>– let us know. We just may know someone who can help you get through it!</a:t>
            </a:r>
          </a:p>
          <a:p>
            <a:endParaRPr lang="en-US" dirty="0"/>
          </a:p>
          <a:p>
            <a:r>
              <a:rPr lang="en-US" dirty="0"/>
              <a:t>Remember…Strong people ask for help!!! Weak ones suffer in silence…</a:t>
            </a:r>
          </a:p>
        </p:txBody>
      </p:sp>
      <p:sp>
        <p:nvSpPr>
          <p:cNvPr id="4" name="Slide Number Placeholder 3"/>
          <p:cNvSpPr>
            <a:spLocks noGrp="1"/>
          </p:cNvSpPr>
          <p:nvPr>
            <p:ph type="sldNum" sz="quarter" idx="5"/>
          </p:nvPr>
        </p:nvSpPr>
        <p:spPr/>
        <p:txBody>
          <a:bodyPr/>
          <a:lstStyle/>
          <a:p>
            <a:fld id="{2543DE97-E61A-4255-92F4-003075CD1032}" type="slidenum">
              <a:rPr lang="en-US" smtClean="0"/>
              <a:t>58</a:t>
            </a:fld>
            <a:endParaRPr lang="en-US"/>
          </a:p>
        </p:txBody>
      </p:sp>
    </p:spTree>
    <p:extLst>
      <p:ext uri="{BB962C8B-B14F-4D97-AF65-F5344CB8AC3E}">
        <p14:creationId xmlns:p14="http://schemas.microsoft.com/office/powerpoint/2010/main" val="37905645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43DE97-E61A-4255-92F4-003075CD1032}" type="slidenum">
              <a:rPr lang="en-US" smtClean="0"/>
              <a:t>61</a:t>
            </a:fld>
            <a:endParaRPr lang="en-US"/>
          </a:p>
        </p:txBody>
      </p:sp>
    </p:spTree>
    <p:extLst>
      <p:ext uri="{BB962C8B-B14F-4D97-AF65-F5344CB8AC3E}">
        <p14:creationId xmlns:p14="http://schemas.microsoft.com/office/powerpoint/2010/main" val="4058361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Financial Aid Department</a:t>
            </a:r>
            <a:r>
              <a:rPr lang="en-US" baseline="0" dirty="0"/>
              <a:t> is trained in providing you with answers to your questions. Ask the </a:t>
            </a:r>
            <a:r>
              <a:rPr lang="en-US" dirty="0"/>
              <a:t>EXPERTS! And please remember – everyone’s Financial Aid is DIFFERENT! Your neighbor’s Financial Aid is not yours and vice-versa. </a:t>
            </a:r>
          </a:p>
        </p:txBody>
      </p:sp>
      <p:sp>
        <p:nvSpPr>
          <p:cNvPr id="4" name="Slide Number Placeholder 3"/>
          <p:cNvSpPr>
            <a:spLocks noGrp="1"/>
          </p:cNvSpPr>
          <p:nvPr>
            <p:ph type="sldNum" sz="quarter" idx="5"/>
          </p:nvPr>
        </p:nvSpPr>
        <p:spPr/>
        <p:txBody>
          <a:bodyPr/>
          <a:lstStyle/>
          <a:p>
            <a:fld id="{2543DE97-E61A-4255-92F4-003075CD1032}" type="slidenum">
              <a:rPr lang="en-US" smtClean="0"/>
              <a:t>62</a:t>
            </a:fld>
            <a:endParaRPr lang="en-US"/>
          </a:p>
        </p:txBody>
      </p:sp>
    </p:spTree>
    <p:extLst>
      <p:ext uri="{BB962C8B-B14F-4D97-AF65-F5344CB8AC3E}">
        <p14:creationId xmlns:p14="http://schemas.microsoft.com/office/powerpoint/2010/main" val="3077183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179" indent="-225179">
              <a:defRPr/>
            </a:pPr>
            <a:r>
              <a:rPr lang="en-US" altLang="en-US" dirty="0">
                <a:latin typeface="Arial"/>
                <a:cs typeface="Arial"/>
              </a:rPr>
              <a:t>The FAFSA is a “One Stop Shop” application where you can apply for different types of federal and state financial aid by completing just ONE application.</a:t>
            </a:r>
            <a:endParaRPr lang="en-US" dirty="0">
              <a:latin typeface="Arial"/>
              <a:cs typeface="Arial"/>
            </a:endParaRPr>
          </a:p>
          <a:p>
            <a:pPr marL="225179" indent="-225179">
              <a:defRPr/>
            </a:pPr>
            <a:r>
              <a:rPr lang="en-US" altLang="en-US" dirty="0">
                <a:latin typeface="Arial" panose="020B0604020202020204" pitchFamily="34" charset="0"/>
              </a:rPr>
              <a:t>It’s FREE, so if you’re on a website where they try to charge you, leave immediately – you’re in the wrong place!</a:t>
            </a:r>
            <a:endParaRPr lang="en-US" altLang="en-US" dirty="0">
              <a:latin typeface="Arial" panose="020B0604020202020204" pitchFamily="34" charset="0"/>
              <a:cs typeface="Arial" panose="020B0604020202020204" pitchFamily="34" charset="0"/>
            </a:endParaRPr>
          </a:p>
          <a:p>
            <a:pPr marL="225738" indent="-225738">
              <a:defRPr/>
            </a:pPr>
            <a:endParaRPr lang="en-US" altLang="en-US" dirty="0">
              <a:latin typeface="Arial" panose="020B0604020202020204" pitchFamily="34" charset="0"/>
            </a:endParaRPr>
          </a:p>
          <a:p>
            <a:pPr marL="225179" indent="-225179">
              <a:defRPr/>
            </a:pPr>
            <a:r>
              <a:rPr lang="en-US" altLang="en-US" dirty="0">
                <a:latin typeface="Arial" panose="020B0604020202020204" pitchFamily="34" charset="0"/>
              </a:rPr>
              <a:t>1. The main type of aid is the Pell Grant which is based on income but lots of other factors also. $6,345/year max</a:t>
            </a:r>
            <a:endParaRPr lang="en-US" altLang="en-US" dirty="0">
              <a:latin typeface="Arial" panose="020B0604020202020204" pitchFamily="34" charset="0"/>
              <a:cs typeface="Arial" panose="020B0604020202020204" pitchFamily="34" charset="0"/>
            </a:endParaRPr>
          </a:p>
          <a:p>
            <a:pPr marL="225179" indent="-225179">
              <a:defRPr/>
            </a:pPr>
            <a:r>
              <a:rPr lang="en-US" altLang="en-US" dirty="0">
                <a:latin typeface="Arial" panose="020B0604020202020204" pitchFamily="34" charset="0"/>
              </a:rPr>
              <a:t>2. The WNTSG</a:t>
            </a:r>
            <a:r>
              <a:rPr lang="en-US" altLang="en-US" baseline="0" dirty="0">
                <a:latin typeface="Arial" panose="020B0604020202020204" pitchFamily="34" charset="0"/>
              </a:rPr>
              <a:t> or as we call it, the </a:t>
            </a:r>
            <a:r>
              <a:rPr lang="en-US" altLang="en-US" dirty="0">
                <a:latin typeface="Arial" panose="020B0604020202020204" pitchFamily="34" charset="0"/>
              </a:rPr>
              <a:t>Lottery, is NOT based on income, so most of our students receive this aid, is $2,000/year max</a:t>
            </a:r>
            <a:endParaRPr lang="en-US" altLang="en-US" dirty="0">
              <a:latin typeface="Arial" panose="020B0604020202020204" pitchFamily="34" charset="0"/>
              <a:cs typeface="Arial" panose="020B0604020202020204" pitchFamily="34" charset="0"/>
            </a:endParaRPr>
          </a:p>
          <a:p>
            <a:pPr marL="225179" indent="-225179">
              <a:defRPr/>
            </a:pPr>
            <a:r>
              <a:rPr lang="en-US" altLang="en-US" dirty="0">
                <a:latin typeface="Arial" panose="020B0604020202020204" pitchFamily="34" charset="0"/>
              </a:rPr>
              <a:t>3. TSAA is a first come, first serve grant so complete your FAFSA as soon as it’s available in October. $1,000/year max</a:t>
            </a:r>
            <a:endParaRPr lang="en-US" altLang="en-US" dirty="0">
              <a:latin typeface="Arial" panose="020B0604020202020204" pitchFamily="34" charset="0"/>
              <a:cs typeface="Arial" panose="020B0604020202020204" pitchFamily="34" charset="0"/>
            </a:endParaRPr>
          </a:p>
          <a:p>
            <a:pPr marL="225179" indent="-225179">
              <a:defRPr/>
            </a:pPr>
            <a:r>
              <a:rPr lang="en-US" altLang="en-US" dirty="0">
                <a:latin typeface="Arial" panose="020B0604020202020204" pitchFamily="34" charset="0"/>
              </a:rPr>
              <a:t>4. TN Promise is a last dollar scholarship for TN high school seniors that offers FREE tuition ONLY (no books or other fees) and has eligibility requirements such as FAFSA deadlines, meetings, and community service hours</a:t>
            </a:r>
            <a:endParaRPr lang="en-US" altLang="en-US" dirty="0">
              <a:latin typeface="Arial" panose="020B0604020202020204" pitchFamily="34" charset="0"/>
              <a:cs typeface="Arial" panose="020B0604020202020204" pitchFamily="34" charset="0"/>
            </a:endParaRPr>
          </a:p>
          <a:p>
            <a:pPr marL="225179" indent="-225179">
              <a:defRPr/>
            </a:pPr>
            <a:r>
              <a:rPr lang="en-US" altLang="en-US" dirty="0">
                <a:latin typeface="Arial" panose="020B0604020202020204" pitchFamily="34" charset="0"/>
              </a:rPr>
              <a:t>5. TN Reconnect is a last dollar scholarship for TN adults deemed as independent status by FAFSA that offers FREE tuition ONLY (no books or other fees)</a:t>
            </a:r>
            <a:endParaRPr lang="en-US" altLang="en-US" dirty="0">
              <a:latin typeface="Arial" panose="020B0604020202020204" pitchFamily="34" charset="0"/>
              <a:cs typeface="Arial" panose="020B0604020202020204" pitchFamily="34" charset="0"/>
            </a:endParaRPr>
          </a:p>
          <a:p>
            <a:pPr marL="225738" indent="-225738">
              <a:defRPr/>
            </a:pPr>
            <a:endParaRPr lang="en-US" altLang="en-US" dirty="0">
              <a:latin typeface="Arial" panose="020B0604020202020204" pitchFamily="34" charset="0"/>
            </a:endParaRPr>
          </a:p>
          <a:p>
            <a:pPr marL="225179" indent="-225179">
              <a:defRPr/>
            </a:pPr>
            <a:r>
              <a:rPr lang="en-US" altLang="en-US" dirty="0">
                <a:latin typeface="Arial" panose="020B0604020202020204" pitchFamily="34" charset="0"/>
              </a:rPr>
              <a:t>A LAST DOLLAR SCHOLARSHIP means you must use all other forms of financial aid first, and then TN Promise or TN Reconnect will pick up to cover the balance of the tuition. </a:t>
            </a:r>
            <a:endParaRPr lang="en-US" altLang="en-US" dirty="0">
              <a:latin typeface="Arial" panose="020B0604020202020204" pitchFamily="34" charset="0"/>
              <a:cs typeface="Arial" panose="020B0604020202020204" pitchFamily="34" charset="0"/>
            </a:endParaRPr>
          </a:p>
          <a:p>
            <a:pPr marL="225179" indent="-225179">
              <a:defRPr/>
            </a:pPr>
            <a:r>
              <a:rPr lang="en-US" altLang="en-US" dirty="0">
                <a:latin typeface="Arial" panose="020B0604020202020204" pitchFamily="34" charset="0"/>
              </a:rPr>
              <a:t>Again it does NOT cover books, tools, supplies = tuition ONLY!!!</a:t>
            </a:r>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64</a:t>
            </a:fld>
            <a:endParaRPr lang="en-US"/>
          </a:p>
        </p:txBody>
      </p:sp>
    </p:spTree>
    <p:extLst>
      <p:ext uri="{BB962C8B-B14F-4D97-AF65-F5344CB8AC3E}">
        <p14:creationId xmlns:p14="http://schemas.microsoft.com/office/powerpoint/2010/main" val="1973949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a:defRPr/>
            </a:pPr>
            <a:r>
              <a:rPr lang="en-US" altLang="en-US" dirty="0">
                <a:latin typeface="Arial" panose="020B0604020202020204" pitchFamily="34" charset="0"/>
              </a:rPr>
              <a:t>Our facilities</a:t>
            </a:r>
            <a:r>
              <a:rPr lang="en-US" altLang="en-US" baseline="0" dirty="0">
                <a:latin typeface="Arial" panose="020B0604020202020204" pitchFamily="34" charset="0"/>
              </a:rPr>
              <a:t> staff have taken additional precautions that include regular cleaning of frequently touched surfaces and they have applied </a:t>
            </a:r>
            <a:r>
              <a:rPr lang="en-US" altLang="en-US" baseline="0" dirty="0" err="1">
                <a:latin typeface="Arial" panose="020B0604020202020204" pitchFamily="34" charset="0"/>
              </a:rPr>
              <a:t>PreventX</a:t>
            </a:r>
            <a:r>
              <a:rPr lang="en-US" altLang="en-US" baseline="0" dirty="0">
                <a:latin typeface="Arial" panose="020B0604020202020204" pitchFamily="34" charset="0"/>
              </a:rPr>
              <a:t> that kills viruses on contact and continues to kill germs for months.</a:t>
            </a:r>
            <a:endParaRPr lang="en-US" altLang="en-US" dirty="0">
              <a:latin typeface="Arial" panose="020B0604020202020204" pitchFamily="34" charset="0"/>
            </a:endParaRPr>
          </a:p>
          <a:p>
            <a:pPr marL="225738" indent="-225738">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6</a:t>
            </a:fld>
            <a:endParaRPr lang="en-US"/>
          </a:p>
        </p:txBody>
      </p:sp>
    </p:spTree>
    <p:extLst>
      <p:ext uri="{BB962C8B-B14F-4D97-AF65-F5344CB8AC3E}">
        <p14:creationId xmlns:p14="http://schemas.microsoft.com/office/powerpoint/2010/main" val="11913166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a:defRPr/>
            </a:pPr>
            <a:r>
              <a:rPr lang="en-US" altLang="en-US" dirty="0">
                <a:latin typeface="Arial" panose="020B0604020202020204" pitchFamily="34" charset="0"/>
              </a:rPr>
              <a:t>AT TCAT, we LOVE our Veterans! As a matter of fact, the Clarksville campus student population typically runs about 25-35% veterans! Each Fall we honor our vets with a special ceremony.</a:t>
            </a:r>
          </a:p>
          <a:p>
            <a:pPr marL="225738" indent="-225738">
              <a:defRPr/>
            </a:pPr>
            <a:endParaRPr lang="en-US" altLang="en-US" dirty="0">
              <a:latin typeface="Arial" panose="020B0604020202020204" pitchFamily="34" charset="0"/>
            </a:endParaRPr>
          </a:p>
          <a:p>
            <a:pPr marL="225738" indent="-225738">
              <a:defRPr/>
            </a:pPr>
            <a:r>
              <a:rPr lang="en-US" altLang="en-US" dirty="0">
                <a:latin typeface="Arial" panose="020B0604020202020204" pitchFamily="34" charset="0"/>
              </a:rPr>
              <a:t>Veteran’s include:</a:t>
            </a:r>
          </a:p>
          <a:p>
            <a:pPr marL="225738" indent="-225738">
              <a:defRPr/>
            </a:pPr>
            <a:r>
              <a:rPr lang="en-US" altLang="en-US" dirty="0">
                <a:latin typeface="Arial" panose="020B0604020202020204" pitchFamily="34" charset="0"/>
              </a:rPr>
              <a:t>1. MGIB </a:t>
            </a:r>
            <a:r>
              <a:rPr lang="en-US" altLang="en-US" dirty="0" err="1">
                <a:latin typeface="Arial" panose="020B0604020202020204" pitchFamily="34" charset="0"/>
              </a:rPr>
              <a:t>Ch</a:t>
            </a:r>
            <a:r>
              <a:rPr lang="en-US" altLang="en-US" dirty="0">
                <a:latin typeface="Arial" panose="020B0604020202020204" pitchFamily="34" charset="0"/>
              </a:rPr>
              <a:t> 30 – benefits are paid directly to the veteran. Must submit COE, DD214 &amp; college transcripts</a:t>
            </a:r>
          </a:p>
          <a:p>
            <a:pPr marL="225738" indent="-225738" defTabSz="931774">
              <a:defRPr/>
            </a:pPr>
            <a:r>
              <a:rPr lang="en-US" altLang="en-US" dirty="0">
                <a:latin typeface="Arial" panose="020B0604020202020204" pitchFamily="34" charset="0"/>
              </a:rPr>
              <a:t>2. VA </a:t>
            </a:r>
            <a:r>
              <a:rPr lang="en-US" altLang="en-US" dirty="0" err="1">
                <a:latin typeface="Arial" panose="020B0604020202020204" pitchFamily="34" charset="0"/>
              </a:rPr>
              <a:t>Voc</a:t>
            </a:r>
            <a:r>
              <a:rPr lang="en-US" altLang="en-US" dirty="0">
                <a:latin typeface="Arial" panose="020B0604020202020204" pitchFamily="34" charset="0"/>
              </a:rPr>
              <a:t> </a:t>
            </a:r>
            <a:r>
              <a:rPr lang="en-US" altLang="en-US" dirty="0" err="1">
                <a:latin typeface="Arial" panose="020B0604020202020204" pitchFamily="34" charset="0"/>
              </a:rPr>
              <a:t>Ch</a:t>
            </a:r>
            <a:r>
              <a:rPr lang="en-US" altLang="en-US" dirty="0">
                <a:latin typeface="Arial" panose="020B0604020202020204" pitchFamily="34" charset="0"/>
              </a:rPr>
              <a:t> 31 – authorization covers tuition, books &amp; supplies &amp; paid to the college. Must submit VA </a:t>
            </a:r>
            <a:r>
              <a:rPr lang="en-US" altLang="en-US" dirty="0" err="1">
                <a:latin typeface="Arial" panose="020B0604020202020204" pitchFamily="34" charset="0"/>
              </a:rPr>
              <a:t>Voc</a:t>
            </a:r>
            <a:r>
              <a:rPr lang="en-US" altLang="en-US" dirty="0">
                <a:latin typeface="Arial" panose="020B0604020202020204" pitchFamily="34" charset="0"/>
              </a:rPr>
              <a:t> authorization, DD214 &amp; college transcripts</a:t>
            </a:r>
          </a:p>
          <a:p>
            <a:pPr marL="225738" indent="-225738" defTabSz="931774">
              <a:defRPr/>
            </a:pPr>
            <a:r>
              <a:rPr lang="en-US" altLang="en-US" dirty="0">
                <a:latin typeface="Arial" panose="020B0604020202020204" pitchFamily="34" charset="0"/>
              </a:rPr>
              <a:t>3. Post 9/11 </a:t>
            </a:r>
            <a:r>
              <a:rPr lang="en-US" altLang="en-US" dirty="0" err="1">
                <a:latin typeface="Arial" panose="020B0604020202020204" pitchFamily="34" charset="0"/>
              </a:rPr>
              <a:t>Ch</a:t>
            </a:r>
            <a:r>
              <a:rPr lang="en-US" altLang="en-US" dirty="0">
                <a:latin typeface="Arial" panose="020B0604020202020204" pitchFamily="34" charset="0"/>
              </a:rPr>
              <a:t> 33 – covers tuition &amp; the LPN/Welding fee w/ other benefits paid directly to the veteran. Must submit COE, DD214 &amp; college transcripts</a:t>
            </a:r>
          </a:p>
          <a:p>
            <a:pPr marL="225738" indent="-225738">
              <a:defRPr/>
            </a:pPr>
            <a:r>
              <a:rPr lang="en-US" altLang="en-US" dirty="0">
                <a:latin typeface="Arial" panose="020B0604020202020204" pitchFamily="34" charset="0"/>
              </a:rPr>
              <a:t>4. SDEA </a:t>
            </a:r>
            <a:r>
              <a:rPr lang="en-US" altLang="en-US" dirty="0" err="1">
                <a:latin typeface="Arial" panose="020B0604020202020204" pitchFamily="34" charset="0"/>
              </a:rPr>
              <a:t>Ch</a:t>
            </a:r>
            <a:r>
              <a:rPr lang="en-US" altLang="en-US" dirty="0">
                <a:latin typeface="Arial" panose="020B0604020202020204" pitchFamily="34" charset="0"/>
              </a:rPr>
              <a:t> 35 – benefits are paid directly to survivor spouse or dependent. Student must call in to VA monthly to have payment released. Must submit college transcripts. </a:t>
            </a:r>
          </a:p>
          <a:p>
            <a:pPr marL="225738" indent="-225738">
              <a:defRPr/>
            </a:pPr>
            <a:r>
              <a:rPr lang="en-US" altLang="en-US" dirty="0">
                <a:latin typeface="Arial" panose="020B0604020202020204" pitchFamily="34" charset="0"/>
              </a:rPr>
              <a:t>5. MyCAA - authorization covers tuition, books &amp; supplies &amp; paid to the college. Must submit VA </a:t>
            </a:r>
            <a:r>
              <a:rPr lang="en-US" altLang="en-US" dirty="0" err="1">
                <a:latin typeface="Arial" panose="020B0604020202020204" pitchFamily="34" charset="0"/>
              </a:rPr>
              <a:t>Voc</a:t>
            </a:r>
            <a:r>
              <a:rPr lang="en-US" altLang="en-US" dirty="0">
                <a:latin typeface="Arial" panose="020B0604020202020204" pitchFamily="34" charset="0"/>
              </a:rPr>
              <a:t> authorization. </a:t>
            </a:r>
          </a:p>
        </p:txBody>
      </p:sp>
      <p:sp>
        <p:nvSpPr>
          <p:cNvPr id="4" name="Slide Number Placeholder 3"/>
          <p:cNvSpPr>
            <a:spLocks noGrp="1"/>
          </p:cNvSpPr>
          <p:nvPr>
            <p:ph type="sldNum" sz="quarter" idx="10"/>
          </p:nvPr>
        </p:nvSpPr>
        <p:spPr/>
        <p:txBody>
          <a:bodyPr/>
          <a:lstStyle/>
          <a:p>
            <a:fld id="{2543DE97-E61A-4255-92F4-003075CD1032}" type="slidenum">
              <a:rPr lang="en-US" smtClean="0"/>
              <a:t>65</a:t>
            </a:fld>
            <a:endParaRPr lang="en-US"/>
          </a:p>
        </p:txBody>
      </p:sp>
    </p:spTree>
    <p:extLst>
      <p:ext uri="{BB962C8B-B14F-4D97-AF65-F5344CB8AC3E}">
        <p14:creationId xmlns:p14="http://schemas.microsoft.com/office/powerpoint/2010/main" val="27802906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a:defRPr/>
            </a:pPr>
            <a:r>
              <a:rPr lang="en-US" altLang="en-US" dirty="0">
                <a:latin typeface="Arial" panose="020B0604020202020204" pitchFamily="34" charset="0"/>
              </a:rPr>
              <a:t>Listed</a:t>
            </a:r>
            <a:r>
              <a:rPr lang="en-US" altLang="en-US" baseline="0" dirty="0">
                <a:latin typeface="Arial" panose="020B0604020202020204" pitchFamily="34" charset="0"/>
              </a:rPr>
              <a:t> are other </a:t>
            </a:r>
            <a:r>
              <a:rPr lang="en-US" altLang="en-US" dirty="0">
                <a:latin typeface="Arial" panose="020B0604020202020204" pitchFamily="34" charset="0"/>
              </a:rPr>
              <a:t>third party agencies</a:t>
            </a:r>
            <a:r>
              <a:rPr lang="en-US" altLang="en-US" baseline="0" dirty="0">
                <a:latin typeface="Arial" panose="020B0604020202020204" pitchFamily="34" charset="0"/>
              </a:rPr>
              <a:t> that help our students with financial assistance for school. If you have questions on how to obtain this assistance, please contact our Financial Aid Department.</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66</a:t>
            </a:fld>
            <a:endParaRPr lang="en-US"/>
          </a:p>
        </p:txBody>
      </p:sp>
    </p:spTree>
    <p:extLst>
      <p:ext uri="{BB962C8B-B14F-4D97-AF65-F5344CB8AC3E}">
        <p14:creationId xmlns:p14="http://schemas.microsoft.com/office/powerpoint/2010/main" val="25382768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fantastic aspect of learning at TCAT is working on REAL projects… Real people’s vehicles, HVAC units, Real welding projects, Real client’s hair and nails…these are referred to as LIVE WORK projects.</a:t>
            </a:r>
          </a:p>
          <a:p>
            <a:endParaRPr lang="en-US" dirty="0"/>
          </a:p>
          <a:p>
            <a:r>
              <a:rPr lang="en-US" dirty="0"/>
              <a:t>It reinforces what you have learned in your program</a:t>
            </a:r>
            <a:r>
              <a:rPr lang="en-US" baseline="0" dirty="0"/>
              <a:t> by giving you hand-on experience.</a:t>
            </a:r>
            <a:endParaRPr lang="en-US" dirty="0"/>
          </a:p>
          <a:p>
            <a:endParaRPr lang="en-US" dirty="0"/>
          </a:p>
          <a:p>
            <a:r>
              <a:rPr lang="en-US" dirty="0"/>
              <a:t>* * * Don’t forget the disclaimer at the bottom in the blue band…</a:t>
            </a:r>
          </a:p>
        </p:txBody>
      </p:sp>
      <p:sp>
        <p:nvSpPr>
          <p:cNvPr id="4" name="Slide Number Placeholder 3"/>
          <p:cNvSpPr>
            <a:spLocks noGrp="1"/>
          </p:cNvSpPr>
          <p:nvPr>
            <p:ph type="sldNum" sz="quarter" idx="5"/>
          </p:nvPr>
        </p:nvSpPr>
        <p:spPr/>
        <p:txBody>
          <a:bodyPr/>
          <a:lstStyle/>
          <a:p>
            <a:fld id="{2543DE97-E61A-4255-92F4-003075CD1032}" type="slidenum">
              <a:rPr lang="en-US" smtClean="0"/>
              <a:t>68</a:t>
            </a:fld>
            <a:endParaRPr lang="en-US"/>
          </a:p>
        </p:txBody>
      </p:sp>
    </p:spTree>
    <p:extLst>
      <p:ext uri="{BB962C8B-B14F-4D97-AF65-F5344CB8AC3E}">
        <p14:creationId xmlns:p14="http://schemas.microsoft.com/office/powerpoint/2010/main" val="287390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all things in life – You get out of it what you put in it…We hope you get involved and HAVE FUN!!!</a:t>
            </a:r>
          </a:p>
          <a:p>
            <a:endParaRPr lang="en-US" dirty="0"/>
          </a:p>
        </p:txBody>
      </p:sp>
      <p:sp>
        <p:nvSpPr>
          <p:cNvPr id="4" name="Slide Number Placeholder 3"/>
          <p:cNvSpPr>
            <a:spLocks noGrp="1"/>
          </p:cNvSpPr>
          <p:nvPr>
            <p:ph type="sldNum" sz="quarter" idx="5"/>
          </p:nvPr>
        </p:nvSpPr>
        <p:spPr/>
        <p:txBody>
          <a:bodyPr/>
          <a:lstStyle/>
          <a:p>
            <a:fld id="{2543DE97-E61A-4255-92F4-003075CD1032}" type="slidenum">
              <a:rPr lang="en-US" smtClean="0"/>
              <a:t>69</a:t>
            </a:fld>
            <a:endParaRPr lang="en-US"/>
          </a:p>
        </p:txBody>
      </p:sp>
    </p:spTree>
    <p:extLst>
      <p:ext uri="{BB962C8B-B14F-4D97-AF65-F5344CB8AC3E}">
        <p14:creationId xmlns:p14="http://schemas.microsoft.com/office/powerpoint/2010/main" val="40240803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43DE97-E61A-4255-92F4-003075CD1032}" type="slidenum">
              <a:rPr lang="en-US" smtClean="0"/>
              <a:t>70</a:t>
            </a:fld>
            <a:endParaRPr lang="en-US"/>
          </a:p>
        </p:txBody>
      </p:sp>
    </p:spTree>
    <p:extLst>
      <p:ext uri="{BB962C8B-B14F-4D97-AF65-F5344CB8AC3E}">
        <p14:creationId xmlns:p14="http://schemas.microsoft.com/office/powerpoint/2010/main" val="2552961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179" indent="-225179">
              <a:defRPr/>
            </a:pPr>
            <a:endParaRPr lang="en-US" altLang="en-US" dirty="0">
              <a:latin typeface="Arial" panose="020B0604020202020204" pitchFamily="34" charset="0"/>
              <a:cs typeface="Arial"/>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71</a:t>
            </a:fld>
            <a:endParaRPr lang="en-US"/>
          </a:p>
        </p:txBody>
      </p:sp>
    </p:spTree>
    <p:extLst>
      <p:ext uri="{BB962C8B-B14F-4D97-AF65-F5344CB8AC3E}">
        <p14:creationId xmlns:p14="http://schemas.microsoft.com/office/powerpoint/2010/main" val="21111601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179" indent="-225179">
              <a:defRPr/>
            </a:pPr>
            <a:endParaRPr lang="en-US" altLang="en-US">
              <a:latin typeface="Arial" panose="020B0604020202020204" pitchFamily="34" charset="0"/>
              <a:cs typeface="Arial"/>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73</a:t>
            </a:fld>
            <a:endParaRPr lang="en-US"/>
          </a:p>
        </p:txBody>
      </p:sp>
    </p:spTree>
    <p:extLst>
      <p:ext uri="{BB962C8B-B14F-4D97-AF65-F5344CB8AC3E}">
        <p14:creationId xmlns:p14="http://schemas.microsoft.com/office/powerpoint/2010/main" val="7887062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a:defRPr/>
            </a:pPr>
            <a:r>
              <a:rPr lang="en-US" altLang="en-US" dirty="0">
                <a:latin typeface="Arial" panose="020B0604020202020204" pitchFamily="34" charset="0"/>
              </a:rPr>
              <a:t>Time to register!!! Please locate the 4 page SELF-SERVICE REGISTRATION STEPS in your orientation packet.</a:t>
            </a:r>
          </a:p>
          <a:p>
            <a:pPr marL="225738" indent="-225738">
              <a:defRPr/>
            </a:pPr>
            <a:r>
              <a:rPr lang="en-US" altLang="en-US" dirty="0">
                <a:latin typeface="Arial" panose="020B0604020202020204" pitchFamily="34" charset="0"/>
              </a:rPr>
              <a:t>You will use these steps to register yourself for college</a:t>
            </a:r>
            <a:r>
              <a:rPr lang="en-US" altLang="en-US" baseline="0" dirty="0">
                <a:latin typeface="Arial" panose="020B0604020202020204" pitchFamily="34" charset="0"/>
              </a:rPr>
              <a:t> after this orientation.</a:t>
            </a:r>
            <a:endParaRPr lang="en-US" altLang="en-US" dirty="0">
              <a:latin typeface="Arial" panose="020B0604020202020204" pitchFamily="34" charset="0"/>
            </a:endParaRPr>
          </a:p>
          <a:p>
            <a:pPr marL="225738" indent="-225738">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76</a:t>
            </a:fld>
            <a:endParaRPr lang="en-US"/>
          </a:p>
        </p:txBody>
      </p:sp>
    </p:spTree>
    <p:extLst>
      <p:ext uri="{BB962C8B-B14F-4D97-AF65-F5344CB8AC3E}">
        <p14:creationId xmlns:p14="http://schemas.microsoft.com/office/powerpoint/2010/main" val="81656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wait to congratulate you on your accomplishments at Graduation! Watching you walk into your future is what we live for ~</a:t>
            </a:r>
          </a:p>
          <a:p>
            <a:r>
              <a:rPr lang="en-US" dirty="0"/>
              <a:t>What a day to celebrate that will be!</a:t>
            </a:r>
          </a:p>
          <a:p>
            <a:endParaRPr lang="en-US" dirty="0">
              <a:cs typeface="Calibri" panose="020F0502020204030204"/>
            </a:endParaRPr>
          </a:p>
          <a:p>
            <a:r>
              <a:rPr lang="en-US" dirty="0">
                <a:cs typeface="Calibri" panose="020F0502020204030204"/>
              </a:rPr>
              <a:t>https://forms.office.com/r/38aQhLe8Lm</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543DE97-E61A-4255-92F4-003075CD1032}" type="slidenum">
              <a:rPr lang="en-US" smtClean="0"/>
              <a:t>77</a:t>
            </a:fld>
            <a:endParaRPr lang="en-US"/>
          </a:p>
        </p:txBody>
      </p:sp>
    </p:spTree>
    <p:extLst>
      <p:ext uri="{BB962C8B-B14F-4D97-AF65-F5344CB8AC3E}">
        <p14:creationId xmlns:p14="http://schemas.microsoft.com/office/powerpoint/2010/main" val="1577524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738" indent="-225738">
              <a:defRPr/>
            </a:pPr>
            <a:r>
              <a:rPr lang="en-US" altLang="en-US" dirty="0">
                <a:latin typeface="Arial" panose="020B0604020202020204" pitchFamily="34" charset="0"/>
              </a:rPr>
              <a:t>Our facilities</a:t>
            </a:r>
            <a:r>
              <a:rPr lang="en-US" altLang="en-US" baseline="0" dirty="0">
                <a:latin typeface="Arial" panose="020B0604020202020204" pitchFamily="34" charset="0"/>
              </a:rPr>
              <a:t> staff have taken additional precautions that include regular cleaning of frequently touched surfaces and they have applied </a:t>
            </a:r>
            <a:r>
              <a:rPr lang="en-US" altLang="en-US" baseline="0" dirty="0" err="1">
                <a:latin typeface="Arial" panose="020B0604020202020204" pitchFamily="34" charset="0"/>
              </a:rPr>
              <a:t>PreventX</a:t>
            </a:r>
            <a:r>
              <a:rPr lang="en-US" altLang="en-US" baseline="0" dirty="0">
                <a:latin typeface="Arial" panose="020B0604020202020204" pitchFamily="34" charset="0"/>
              </a:rPr>
              <a:t> that kills viruses on contact and continues to kill germs for months.</a:t>
            </a:r>
            <a:endParaRPr lang="en-US" altLang="en-US" dirty="0">
              <a:latin typeface="Arial" panose="020B0604020202020204" pitchFamily="34" charset="0"/>
            </a:endParaRPr>
          </a:p>
          <a:p>
            <a:pPr marL="225738" indent="-225738">
              <a:defRPr/>
            </a:pP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7</a:t>
            </a:fld>
            <a:endParaRPr lang="en-US"/>
          </a:p>
        </p:txBody>
      </p:sp>
    </p:spTree>
    <p:extLst>
      <p:ext uri="{BB962C8B-B14F-4D97-AF65-F5344CB8AC3E}">
        <p14:creationId xmlns:p14="http://schemas.microsoft.com/office/powerpoint/2010/main" val="4102452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a:cs typeface="Arial"/>
              </a:rPr>
              <a:t>You had your picture taken to receive your school ID.  Please bring a government-issued ID card like your driver’s license or your military ID. Please have that ready to show us as we take your photo. We need to verify you are who you say you are. After that, your college ID will be your official ID on campus</a:t>
            </a:r>
            <a:r>
              <a:rPr lang="en-US" altLang="en-US" baseline="0" dirty="0">
                <a:latin typeface="Arial"/>
                <a:cs typeface="Arial"/>
              </a:rPr>
              <a:t>.</a:t>
            </a:r>
            <a:endParaRPr lang="en-US" altLang="en-US" dirty="0">
              <a:latin typeface="Arial"/>
              <a:cs typeface="Arial"/>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2543DE97-E61A-4255-92F4-003075CD1032}" type="slidenum">
              <a:rPr lang="en-US" smtClean="0"/>
              <a:t>8</a:t>
            </a:fld>
            <a:endParaRPr lang="en-US"/>
          </a:p>
        </p:txBody>
      </p:sp>
    </p:spTree>
    <p:extLst>
      <p:ext uri="{BB962C8B-B14F-4D97-AF65-F5344CB8AC3E}">
        <p14:creationId xmlns:p14="http://schemas.microsoft.com/office/powerpoint/2010/main" val="4142286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179" indent="-225179"/>
            <a:r>
              <a:rPr lang="en-US" altLang="en-US" dirty="0">
                <a:latin typeface="Arial"/>
                <a:cs typeface="Arial"/>
              </a:rPr>
              <a:t>It’s important you know who we are and who governs the TCAT’s.  </a:t>
            </a:r>
            <a:endParaRPr lang="en-US" dirty="0"/>
          </a:p>
          <a:p>
            <a:pPr marL="225738" indent="-225738"/>
            <a:endParaRPr lang="en-US" altLang="en-US" dirty="0">
              <a:latin typeface="Arial" panose="020B0604020202020204" pitchFamily="34" charset="0"/>
            </a:endParaRPr>
          </a:p>
          <a:p>
            <a:pPr marL="225179" indent="-225179"/>
            <a:r>
              <a:rPr lang="en-US" altLang="en-US" dirty="0">
                <a:latin typeface="Arial"/>
                <a:cs typeface="Arial"/>
              </a:rPr>
              <a:t>In TN, most post-secondary colleges are governed by THEC (TN Higher Education Commission).  </a:t>
            </a:r>
            <a:endParaRPr lang="en-US" altLang="en-US" dirty="0">
              <a:latin typeface="Arial" panose="020B0604020202020204" pitchFamily="34" charset="0"/>
              <a:cs typeface="Arial"/>
            </a:endParaRPr>
          </a:p>
          <a:p>
            <a:pPr marL="225738" indent="-225738"/>
            <a:endParaRPr lang="en-US" altLang="en-US" dirty="0">
              <a:latin typeface="Arial" panose="020B0604020202020204" pitchFamily="34" charset="0"/>
            </a:endParaRPr>
          </a:p>
          <a:p>
            <a:pPr marL="225179" indent="-225179"/>
            <a:r>
              <a:rPr lang="en-US" altLang="en-US" dirty="0">
                <a:latin typeface="Arial"/>
                <a:cs typeface="Arial"/>
              </a:rPr>
              <a:t>Under THEC, there are 2 main governing institutions – Tennessee Board of Regents &amp; the University of Tennessee system.</a:t>
            </a:r>
            <a:br>
              <a:rPr lang="en-US" altLang="en-US" dirty="0">
                <a:latin typeface="Arial"/>
                <a:cs typeface="Arial"/>
              </a:rPr>
            </a:br>
            <a:endParaRPr lang="en-US" altLang="en-US" dirty="0">
              <a:latin typeface="Arial"/>
              <a:cs typeface="Arial"/>
            </a:endParaRPr>
          </a:p>
          <a:p>
            <a:pPr marL="225179" indent="-225179">
              <a:buFontTx/>
              <a:buAutoNum type="arabicPeriod"/>
            </a:pPr>
            <a:r>
              <a:rPr lang="en-US" altLang="en-US" dirty="0">
                <a:latin typeface="Arial"/>
                <a:cs typeface="Arial"/>
              </a:rPr>
              <a:t>TBR – TN Board of Regents, which is who governs the TCAT’s. THEC is the 6</a:t>
            </a:r>
            <a:r>
              <a:rPr lang="en-US" altLang="en-US" baseline="30000" dirty="0">
                <a:latin typeface="Arial"/>
                <a:cs typeface="Arial"/>
              </a:rPr>
              <a:t>th</a:t>
            </a:r>
            <a:r>
              <a:rPr lang="en-US" altLang="en-US" dirty="0">
                <a:latin typeface="Arial"/>
                <a:cs typeface="Arial"/>
              </a:rPr>
              <a:t> largest system of higher education in the country. TBR consists of:</a:t>
            </a:r>
          </a:p>
          <a:p>
            <a:pPr marL="225179" indent="-225179"/>
            <a:r>
              <a:rPr lang="en-US" altLang="en-US" dirty="0">
                <a:latin typeface="Arial"/>
                <a:cs typeface="Arial"/>
              </a:rPr>
              <a:t>	a. 13 community colleges – like Nashville State</a:t>
            </a:r>
            <a:r>
              <a:rPr lang="en-US" altLang="en-US" baseline="0" dirty="0">
                <a:latin typeface="Arial"/>
                <a:cs typeface="Arial"/>
              </a:rPr>
              <a:t> </a:t>
            </a:r>
            <a:r>
              <a:rPr lang="en-US" altLang="en-US" dirty="0">
                <a:latin typeface="Arial"/>
                <a:cs typeface="Arial"/>
              </a:rPr>
              <a:t>and Columbia State</a:t>
            </a:r>
          </a:p>
          <a:p>
            <a:pPr marL="225179" indent="-225179"/>
            <a:r>
              <a:rPr lang="en-US" altLang="en-US" dirty="0">
                <a:latin typeface="Arial"/>
                <a:cs typeface="Arial"/>
              </a:rPr>
              <a:t>	b. 27 Colleges of Applied Technology–  There are really more because some TCATS have extension campuses.  For instance, the Clarksville campus is an extension campus of TCAT Dickson. </a:t>
            </a:r>
            <a:br>
              <a:rPr lang="en-US" altLang="en-US" dirty="0">
                <a:latin typeface="Arial"/>
                <a:cs typeface="Arial"/>
              </a:rPr>
            </a:br>
            <a:endParaRPr lang="en-US" altLang="en-US" dirty="0">
              <a:latin typeface="Arial" panose="020B0604020202020204" pitchFamily="34" charset="0"/>
              <a:cs typeface="Arial"/>
            </a:endParaRPr>
          </a:p>
          <a:p>
            <a:pPr marL="225179" indent="-225179"/>
            <a:r>
              <a:rPr lang="en-US" altLang="en-US" dirty="0">
                <a:latin typeface="Arial"/>
                <a:cs typeface="Arial"/>
              </a:rPr>
              <a:t>2. UT – University of TN System, which consists of the UT colleges, ex: UT Knoxville, UT Martin, </a:t>
            </a:r>
            <a:r>
              <a:rPr lang="en-US" altLang="en-US" dirty="0" err="1">
                <a:latin typeface="Arial"/>
                <a:cs typeface="Arial"/>
              </a:rPr>
              <a:t>etc</a:t>
            </a:r>
            <a:r>
              <a:rPr lang="en-US" altLang="en-US" dirty="0">
                <a:latin typeface="Arial"/>
                <a:cs typeface="Arial"/>
              </a:rPr>
              <a:t>…</a:t>
            </a:r>
          </a:p>
          <a:p>
            <a:endParaRPr lang="en-US" dirty="0"/>
          </a:p>
        </p:txBody>
      </p:sp>
      <p:sp>
        <p:nvSpPr>
          <p:cNvPr id="4" name="Slide Number Placeholder 3"/>
          <p:cNvSpPr>
            <a:spLocks noGrp="1"/>
          </p:cNvSpPr>
          <p:nvPr>
            <p:ph type="sldNum" sz="quarter" idx="10"/>
          </p:nvPr>
        </p:nvSpPr>
        <p:spPr/>
        <p:txBody>
          <a:bodyPr/>
          <a:lstStyle/>
          <a:p>
            <a:fld id="{2543DE97-E61A-4255-92F4-003075CD1032}" type="slidenum">
              <a:rPr lang="en-US" smtClean="0"/>
              <a:t>9</a:t>
            </a:fld>
            <a:endParaRPr lang="en-US"/>
          </a:p>
        </p:txBody>
      </p:sp>
    </p:spTree>
    <p:extLst>
      <p:ext uri="{BB962C8B-B14F-4D97-AF65-F5344CB8AC3E}">
        <p14:creationId xmlns:p14="http://schemas.microsoft.com/office/powerpoint/2010/main" val="1671583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8374" y="321187"/>
            <a:ext cx="6611513" cy="1662324"/>
          </a:xfrm>
          <a:prstGeom prst="rect">
            <a:avLst/>
          </a:prstGeom>
        </p:spPr>
      </p:pic>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425498" y="758952"/>
            <a:ext cx="9349182" cy="3563684"/>
          </a:xfrm>
        </p:spPr>
        <p:txBody>
          <a:bodyPr anchor="b">
            <a:normAutofit/>
          </a:bodyPr>
          <a:lstStyle>
            <a:lvl1pPr algn="ctr">
              <a:lnSpc>
                <a:spcPct val="85000"/>
              </a:lnSpc>
              <a:defRPr sz="8000" spc="-50" baseline="0">
                <a:solidFill>
                  <a:schemeClr val="tx1">
                    <a:lumMod val="85000"/>
                    <a:lumOff val="15000"/>
                  </a:schemeClr>
                </a:solidFill>
              </a:defRPr>
            </a:lvl1pPr>
          </a:lstStyle>
          <a:p>
            <a:r>
              <a:rPr lang="en-US" dirty="0"/>
              <a:t>Module Title</a:t>
            </a:r>
          </a:p>
        </p:txBody>
      </p:sp>
      <p:sp>
        <p:nvSpPr>
          <p:cNvPr id="3" name="Subtitle 2"/>
          <p:cNvSpPr>
            <a:spLocks noGrp="1"/>
          </p:cNvSpPr>
          <p:nvPr>
            <p:ph type="subTitle" idx="1" hasCustomPrompt="1"/>
          </p:nvPr>
        </p:nvSpPr>
        <p:spPr>
          <a:xfrm>
            <a:off x="1425497" y="4455620"/>
            <a:ext cx="9351953" cy="1143000"/>
          </a:xfrm>
        </p:spPr>
        <p:txBody>
          <a:bodyPr lIns="91440" rIns="91440">
            <a:normAutofit/>
          </a:bodyPr>
          <a:lstStyle>
            <a:lvl1pPr marL="0" indent="0" algn="ctr">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Leadership academy</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2787E-E2C4-43D0-93D1-5193C46FAD1F}" type="slidenum">
              <a:rPr lang="en-US" smtClean="0"/>
              <a:t>‹#›</a:t>
            </a:fld>
            <a:endParaRPr lang="en-US"/>
          </a:p>
        </p:txBody>
      </p:sp>
      <p:cxnSp>
        <p:nvCxnSpPr>
          <p:cNvPr id="9" name="Straight Connector 8"/>
          <p:cNvCxnSpPr/>
          <p:nvPr/>
        </p:nvCxnSpPr>
        <p:spPr>
          <a:xfrm>
            <a:off x="1540262" y="4325112"/>
            <a:ext cx="9142866" cy="1828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752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C19AAA-6FFC-4371-857B-166EC0547D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2787E-E2C4-43D0-93D1-5193C46FAD1F}" type="slidenum">
              <a:rPr lang="en-US" smtClean="0"/>
              <a:t>‹#›</a:t>
            </a:fld>
            <a:endParaRPr lang="en-US"/>
          </a:p>
        </p:txBody>
      </p:sp>
    </p:spTree>
    <p:extLst>
      <p:ext uri="{BB962C8B-B14F-4D97-AF65-F5344CB8AC3E}">
        <p14:creationId xmlns:p14="http://schemas.microsoft.com/office/powerpoint/2010/main" val="340237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C19AAA-6FFC-4371-857B-166EC0547D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2787E-E2C4-43D0-93D1-5193C46FAD1F}" type="slidenum">
              <a:rPr lang="en-US" smtClean="0"/>
              <a:t>‹#›</a:t>
            </a:fld>
            <a:endParaRPr lang="en-US"/>
          </a:p>
        </p:txBody>
      </p:sp>
    </p:spTree>
    <p:extLst>
      <p:ext uri="{BB962C8B-B14F-4D97-AF65-F5344CB8AC3E}">
        <p14:creationId xmlns:p14="http://schemas.microsoft.com/office/powerpoint/2010/main" val="4213818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t with Caption">
    <p:spTree>
      <p:nvGrpSpPr>
        <p:cNvPr id="1" name=""/>
        <p:cNvGrpSpPr/>
        <p:nvPr/>
      </p:nvGrpSpPr>
      <p:grpSpPr>
        <a:xfrm>
          <a:off x="0" y="0"/>
          <a:ext cx="0" cy="0"/>
          <a:chOff x="0" y="0"/>
          <a:chExt cx="0" cy="0"/>
        </a:xfrm>
      </p:grpSpPr>
      <p:sp>
        <p:nvSpPr>
          <p:cNvPr id="8" name="Rectangle 7"/>
          <p:cNvSpPr/>
          <p:nvPr/>
        </p:nvSpPr>
        <p:spPr>
          <a:xfrm>
            <a:off x="17" y="0"/>
            <a:ext cx="176999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4123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0121" y="233917"/>
            <a:ext cx="1403498" cy="6479128"/>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404559019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Content with Caption">
    <p:spTree>
      <p:nvGrpSpPr>
        <p:cNvPr id="1" name=""/>
        <p:cNvGrpSpPr/>
        <p:nvPr/>
      </p:nvGrpSpPr>
      <p:grpSpPr>
        <a:xfrm>
          <a:off x="0" y="0"/>
          <a:ext cx="0" cy="0"/>
          <a:chOff x="0" y="0"/>
          <a:chExt cx="0" cy="0"/>
        </a:xfrm>
      </p:grpSpPr>
      <p:sp>
        <p:nvSpPr>
          <p:cNvPr id="8" name="Rectangle 7"/>
          <p:cNvSpPr/>
          <p:nvPr/>
        </p:nvSpPr>
        <p:spPr>
          <a:xfrm>
            <a:off x="17" y="0"/>
            <a:ext cx="4090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9109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83372747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Content with Caption">
    <p:spTree>
      <p:nvGrpSpPr>
        <p:cNvPr id="1" name=""/>
        <p:cNvGrpSpPr/>
        <p:nvPr/>
      </p:nvGrpSpPr>
      <p:grpSpPr>
        <a:xfrm>
          <a:off x="0" y="0"/>
          <a:ext cx="0" cy="0"/>
          <a:chOff x="0" y="0"/>
          <a:chExt cx="0" cy="0"/>
        </a:xfrm>
      </p:grpSpPr>
      <p:sp>
        <p:nvSpPr>
          <p:cNvPr id="8" name="Rectangle 7"/>
          <p:cNvSpPr/>
          <p:nvPr/>
        </p:nvSpPr>
        <p:spPr>
          <a:xfrm>
            <a:off x="17" y="0"/>
            <a:ext cx="4090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9109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165875917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Content with Caption">
    <p:spTree>
      <p:nvGrpSpPr>
        <p:cNvPr id="1" name=""/>
        <p:cNvGrpSpPr/>
        <p:nvPr/>
      </p:nvGrpSpPr>
      <p:grpSpPr>
        <a:xfrm>
          <a:off x="0" y="0"/>
          <a:ext cx="0" cy="0"/>
          <a:chOff x="0" y="0"/>
          <a:chExt cx="0" cy="0"/>
        </a:xfrm>
      </p:grpSpPr>
      <p:sp>
        <p:nvSpPr>
          <p:cNvPr id="8" name="Rectangle 7"/>
          <p:cNvSpPr/>
          <p:nvPr/>
        </p:nvSpPr>
        <p:spPr>
          <a:xfrm>
            <a:off x="17" y="0"/>
            <a:ext cx="4090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9109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164511319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Content with Caption">
    <p:spTree>
      <p:nvGrpSpPr>
        <p:cNvPr id="1" name=""/>
        <p:cNvGrpSpPr/>
        <p:nvPr/>
      </p:nvGrpSpPr>
      <p:grpSpPr>
        <a:xfrm>
          <a:off x="0" y="0"/>
          <a:ext cx="0" cy="0"/>
          <a:chOff x="0" y="0"/>
          <a:chExt cx="0" cy="0"/>
        </a:xfrm>
      </p:grpSpPr>
      <p:sp>
        <p:nvSpPr>
          <p:cNvPr id="8" name="Rectangle 7"/>
          <p:cNvSpPr/>
          <p:nvPr/>
        </p:nvSpPr>
        <p:spPr>
          <a:xfrm>
            <a:off x="17" y="0"/>
            <a:ext cx="4090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9109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207975676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Content with Caption">
    <p:spTree>
      <p:nvGrpSpPr>
        <p:cNvPr id="1" name=""/>
        <p:cNvGrpSpPr/>
        <p:nvPr/>
      </p:nvGrpSpPr>
      <p:grpSpPr>
        <a:xfrm>
          <a:off x="0" y="0"/>
          <a:ext cx="0" cy="0"/>
          <a:chOff x="0" y="0"/>
          <a:chExt cx="0" cy="0"/>
        </a:xfrm>
      </p:grpSpPr>
      <p:sp>
        <p:nvSpPr>
          <p:cNvPr id="8" name="Rectangle 7"/>
          <p:cNvSpPr/>
          <p:nvPr/>
        </p:nvSpPr>
        <p:spPr>
          <a:xfrm>
            <a:off x="17" y="0"/>
            <a:ext cx="4090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9109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95258821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7_Content with Caption">
    <p:spTree>
      <p:nvGrpSpPr>
        <p:cNvPr id="1" name=""/>
        <p:cNvGrpSpPr/>
        <p:nvPr/>
      </p:nvGrpSpPr>
      <p:grpSpPr>
        <a:xfrm>
          <a:off x="0" y="0"/>
          <a:ext cx="0" cy="0"/>
          <a:chOff x="0" y="0"/>
          <a:chExt cx="0" cy="0"/>
        </a:xfrm>
      </p:grpSpPr>
      <p:sp>
        <p:nvSpPr>
          <p:cNvPr id="8" name="Rectangle 7"/>
          <p:cNvSpPr/>
          <p:nvPr/>
        </p:nvSpPr>
        <p:spPr>
          <a:xfrm>
            <a:off x="17" y="0"/>
            <a:ext cx="4090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9109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280245014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Content with Caption">
    <p:spTree>
      <p:nvGrpSpPr>
        <p:cNvPr id="1" name=""/>
        <p:cNvGrpSpPr/>
        <p:nvPr/>
      </p:nvGrpSpPr>
      <p:grpSpPr>
        <a:xfrm>
          <a:off x="0" y="0"/>
          <a:ext cx="0" cy="0"/>
          <a:chOff x="0" y="0"/>
          <a:chExt cx="0" cy="0"/>
        </a:xfrm>
      </p:grpSpPr>
      <p:sp>
        <p:nvSpPr>
          <p:cNvPr id="8" name="Rectangle 7"/>
          <p:cNvSpPr/>
          <p:nvPr/>
        </p:nvSpPr>
        <p:spPr>
          <a:xfrm>
            <a:off x="17" y="0"/>
            <a:ext cx="4090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9109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417526883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3600"/>
            </a:lvl1pPr>
            <a:lvl2pPr>
              <a:defRPr sz="32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C19AAA-6FFC-4371-857B-166EC0547D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2787E-E2C4-43D0-93D1-5193C46FAD1F}" type="slidenum">
              <a:rPr lang="en-US" smtClean="0"/>
              <a:t>‹#›</a:t>
            </a:fld>
            <a:endParaRPr lang="en-US"/>
          </a:p>
        </p:txBody>
      </p:sp>
      <p:sp>
        <p:nvSpPr>
          <p:cNvPr id="7" name="Oval 6"/>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293370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9_Content with Caption">
    <p:spTree>
      <p:nvGrpSpPr>
        <p:cNvPr id="1" name=""/>
        <p:cNvGrpSpPr/>
        <p:nvPr/>
      </p:nvGrpSpPr>
      <p:grpSpPr>
        <a:xfrm>
          <a:off x="0" y="0"/>
          <a:ext cx="0" cy="0"/>
          <a:chOff x="0" y="0"/>
          <a:chExt cx="0" cy="0"/>
        </a:xfrm>
      </p:grpSpPr>
      <p:sp>
        <p:nvSpPr>
          <p:cNvPr id="8" name="Rectangle 7"/>
          <p:cNvSpPr/>
          <p:nvPr/>
        </p:nvSpPr>
        <p:spPr>
          <a:xfrm>
            <a:off x="17" y="0"/>
            <a:ext cx="4090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9109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276233928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0_Content with Caption">
    <p:spTree>
      <p:nvGrpSpPr>
        <p:cNvPr id="1" name=""/>
        <p:cNvGrpSpPr/>
        <p:nvPr/>
      </p:nvGrpSpPr>
      <p:grpSpPr>
        <a:xfrm>
          <a:off x="0" y="0"/>
          <a:ext cx="0" cy="0"/>
          <a:chOff x="0" y="0"/>
          <a:chExt cx="0" cy="0"/>
        </a:xfrm>
      </p:grpSpPr>
      <p:sp>
        <p:nvSpPr>
          <p:cNvPr id="8" name="Rectangle 7"/>
          <p:cNvSpPr/>
          <p:nvPr/>
        </p:nvSpPr>
        <p:spPr>
          <a:xfrm>
            <a:off x="17" y="0"/>
            <a:ext cx="4090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9109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322522751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1_Content with Caption">
    <p:spTree>
      <p:nvGrpSpPr>
        <p:cNvPr id="1" name=""/>
        <p:cNvGrpSpPr/>
        <p:nvPr/>
      </p:nvGrpSpPr>
      <p:grpSpPr>
        <a:xfrm>
          <a:off x="0" y="0"/>
          <a:ext cx="0" cy="0"/>
          <a:chOff x="0" y="0"/>
          <a:chExt cx="0" cy="0"/>
        </a:xfrm>
      </p:grpSpPr>
      <p:sp>
        <p:nvSpPr>
          <p:cNvPr id="8" name="Rectangle 7"/>
          <p:cNvSpPr/>
          <p:nvPr/>
        </p:nvSpPr>
        <p:spPr>
          <a:xfrm>
            <a:off x="17" y="0"/>
            <a:ext cx="409043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9109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91162500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17C19AAA-6FFC-4371-857B-166EC0547D38}"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2787E-E2C4-43D0-93D1-5193C46FAD1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196991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normAutofit/>
          </a:bodyPr>
          <a:lstStyle>
            <a:lvl1pPr>
              <a:defRPr sz="3200"/>
            </a:lvl1pPr>
            <a:lvl2pPr>
              <a:defRPr sz="28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normAutofit/>
          </a:bodyPr>
          <a:lstStyle>
            <a:lvl1pPr>
              <a:defRPr sz="3200"/>
            </a:lvl1pPr>
            <a:lvl2pPr>
              <a:defRPr sz="28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2787E-E2C4-43D0-93D1-5193C46FAD1F}" type="slidenum">
              <a:rPr lang="en-US" smtClean="0"/>
              <a:t>‹#›</a:t>
            </a:fld>
            <a:endParaRPr lang="en-US"/>
          </a:p>
        </p:txBody>
      </p:sp>
    </p:spTree>
    <p:extLst>
      <p:ext uri="{BB962C8B-B14F-4D97-AF65-F5344CB8AC3E}">
        <p14:creationId xmlns:p14="http://schemas.microsoft.com/office/powerpoint/2010/main" val="2081093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C19AAA-6FFC-4371-857B-166EC0547D38}" type="datetimeFigureOut">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82787E-E2C4-43D0-93D1-5193C46FAD1F}" type="slidenum">
              <a:rPr lang="en-US" smtClean="0"/>
              <a:t>‹#›</a:t>
            </a:fld>
            <a:endParaRPr lang="en-US"/>
          </a:p>
        </p:txBody>
      </p:sp>
    </p:spTree>
    <p:extLst>
      <p:ext uri="{BB962C8B-B14F-4D97-AF65-F5344CB8AC3E}">
        <p14:creationId xmlns:p14="http://schemas.microsoft.com/office/powerpoint/2010/main" val="427789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C19AAA-6FFC-4371-857B-166EC0547D38}" type="datetimeFigureOut">
              <a:rPr lang="en-US" smtClean="0"/>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82787E-E2C4-43D0-93D1-5193C46FAD1F}" type="slidenum">
              <a:rPr lang="en-US" smtClean="0"/>
              <a:t>‹#›</a:t>
            </a:fld>
            <a:endParaRPr lang="en-US"/>
          </a:p>
        </p:txBody>
      </p:sp>
    </p:spTree>
    <p:extLst>
      <p:ext uri="{BB962C8B-B14F-4D97-AF65-F5344CB8AC3E}">
        <p14:creationId xmlns:p14="http://schemas.microsoft.com/office/powerpoint/2010/main" val="10671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7C19AAA-6FFC-4371-857B-166EC0547D38}" type="datetimeFigureOut">
              <a:rPr lang="en-US" smtClean="0"/>
              <a:t>9/12/2023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785070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475269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7C19AAA-6FFC-4371-857B-166EC0547D38}"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2787E-E2C4-43D0-93D1-5193C46FAD1F}" type="slidenum">
              <a:rPr lang="en-US" smtClean="0"/>
              <a:t>‹#›</a:t>
            </a:fld>
            <a:endParaRPr lang="en-US"/>
          </a:p>
        </p:txBody>
      </p:sp>
      <p:sp>
        <p:nvSpPr>
          <p:cNvPr id="10" name="Oval 9"/>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022" y="5048954"/>
            <a:ext cx="1672373" cy="1635516"/>
          </a:xfrm>
          <a:prstGeom prst="rect">
            <a:avLst/>
          </a:prstGeom>
        </p:spPr>
      </p:pic>
    </p:spTree>
    <p:extLst>
      <p:ext uri="{BB962C8B-B14F-4D97-AF65-F5344CB8AC3E}">
        <p14:creationId xmlns:p14="http://schemas.microsoft.com/office/powerpoint/2010/main" val="1190475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7C19AAA-6FFC-4371-857B-166EC0547D38}" type="datetimeFigureOut">
              <a:rPr lang="en-US" smtClean="0"/>
              <a:t>9/12/2023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E82787E-E2C4-43D0-93D1-5193C46FAD1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userDrawn="1"/>
        </p:nvSpPr>
        <p:spPr>
          <a:xfrm>
            <a:off x="10317069" y="5027120"/>
            <a:ext cx="1685925" cy="16859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333022" y="5077529"/>
            <a:ext cx="1672373" cy="1635516"/>
          </a:xfrm>
          <a:prstGeom prst="rect">
            <a:avLst/>
          </a:prstGeom>
        </p:spPr>
      </p:pic>
    </p:spTree>
    <p:extLst>
      <p:ext uri="{BB962C8B-B14F-4D97-AF65-F5344CB8AC3E}">
        <p14:creationId xmlns:p14="http://schemas.microsoft.com/office/powerpoint/2010/main" val="3059740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tcatdickson.edu/"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mailto:S00123456@TBR.edu"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www.tcatdickson.edu/"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hyperlink" Target="mailto:Tammy.Sullivan@TCATDickson.edu"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mailto:Lisa.Sullivan@TCATDickson.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34.sv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www.tcatdickson.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www.youtube.com/watch?v=KHZ9I8onKnA"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1.xml"/><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mailto:lordw@apsu.edu"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hyperlink" Target="mailto:jamiee-lee.weber@tcatdickson.edu" TargetMode="External"/><Relationship Id="rId4" Type="http://schemas.openxmlformats.org/officeDocument/2006/relationships/hyperlink" Target="mailto:Jordan.Murphy@TCATDickson.edu"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55.jpeg"/></Relationships>
</file>

<file path=ppt/slides/_rels/slide6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urbanfailure.blogspot.com/2014/05/community-participation-essential-for.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hyperlink" Target="http://commons.wikimedia.org/wiki/File:Shots_for_all,_Vaccines_keep_Airmen_healthy_150323-F-IT851-010.jpg" TargetMode="External"/><Relationship Id="rId4" Type="http://schemas.openxmlformats.org/officeDocument/2006/relationships/image" Target="../media/image57.jpeg"/></Relationships>
</file>

<file path=ppt/slides/_rels/slide7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hyperlink" Target="https://www.pinterest.com/nitengale166/nursing-caps/" TargetMode="External"/><Relationship Id="rId4" Type="http://schemas.openxmlformats.org/officeDocument/2006/relationships/image" Target="../media/image59.jpeg"/></Relationships>
</file>

<file path=ppt/slides/_rels/slide7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gif"/><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hyperlink" Target="mailto:Stacey.Proteau@TCATDickson.edu" TargetMode="External"/><Relationship Id="rId5" Type="http://schemas.openxmlformats.org/officeDocument/2006/relationships/hyperlink" Target="mailto:Connie.Shaw@TCATDickson.edu" TargetMode="External"/><Relationship Id="rId4" Type="http://schemas.openxmlformats.org/officeDocument/2006/relationships/hyperlink" Target="https://tcatdickson.edu/about/contact-u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D7287B-8C54-497E-B6DF-3F264F0FC954}"/>
              </a:ext>
            </a:extLst>
          </p:cNvPr>
          <p:cNvSpPr>
            <a:spLocks noGrp="1"/>
          </p:cNvSpPr>
          <p:nvPr>
            <p:ph idx="1"/>
          </p:nvPr>
        </p:nvSpPr>
        <p:spPr/>
        <p:txBody>
          <a:bodyPr>
            <a:normAutofit/>
          </a:bodyPr>
          <a:lstStyle/>
          <a:p>
            <a:r>
              <a:rPr lang="en-US" sz="8000" i="1" dirty="0">
                <a:solidFill>
                  <a:schemeClr val="bg2">
                    <a:lumMod val="25000"/>
                  </a:schemeClr>
                </a:solidFill>
                <a:latin typeface="Segoe UI Black" panose="020B0A02040204020203" pitchFamily="34" charset="0"/>
                <a:ea typeface="Segoe UI Black" panose="020B0A02040204020203" pitchFamily="34" charset="0"/>
              </a:rPr>
              <a:t>Welcome to TCAT</a:t>
            </a:r>
          </a:p>
        </p:txBody>
      </p:sp>
      <p:pic>
        <p:nvPicPr>
          <p:cNvPr id="5" name="Picture 4"/>
          <p:cNvPicPr>
            <a:picLocks noChangeAspect="1"/>
          </p:cNvPicPr>
          <p:nvPr/>
        </p:nvPicPr>
        <p:blipFill>
          <a:blip r:embed="rId3"/>
          <a:stretch>
            <a:fillRect/>
          </a:stretch>
        </p:blipFill>
        <p:spPr>
          <a:xfrm>
            <a:off x="3367803" y="3108932"/>
            <a:ext cx="5456393" cy="640135"/>
          </a:xfrm>
          <a:prstGeom prst="rect">
            <a:avLst/>
          </a:prstGeom>
        </p:spPr>
      </p:pic>
    </p:spTree>
    <p:extLst>
      <p:ext uri="{BB962C8B-B14F-4D97-AF65-F5344CB8AC3E}">
        <p14:creationId xmlns:p14="http://schemas.microsoft.com/office/powerpoint/2010/main" val="12312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1738" y="594359"/>
            <a:ext cx="3541986" cy="2286000"/>
          </a:xfrm>
        </p:spPr>
        <p:txBody>
          <a:bodyPr anchor="ctr">
            <a:normAutofit/>
          </a:bodyPr>
          <a:lstStyle/>
          <a:p>
            <a:pPr algn="ctr"/>
            <a:r>
              <a:rPr lang="en-US" sz="3600" i="1" dirty="0">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ACCREDITATION</a:t>
            </a:r>
            <a:r>
              <a:rPr lang="en-US" sz="3600" dirty="0">
                <a:latin typeface="Segoe UI Semibold" panose="020B0702040204020203" pitchFamily="34" charset="0"/>
                <a:cs typeface="Segoe UI Semibold" panose="020B0702040204020203" pitchFamily="34" charset="0"/>
              </a:rPr>
              <a:t> is important!</a:t>
            </a:r>
          </a:p>
        </p:txBody>
      </p:sp>
      <p:sp>
        <p:nvSpPr>
          <p:cNvPr id="3" name="Content Placeholder 2"/>
          <p:cNvSpPr>
            <a:spLocks noGrp="1"/>
          </p:cNvSpPr>
          <p:nvPr>
            <p:ph idx="1"/>
          </p:nvPr>
        </p:nvSpPr>
        <p:spPr>
          <a:xfrm>
            <a:off x="4800600" y="962747"/>
            <a:ext cx="6492240" cy="5257800"/>
          </a:xfrm>
        </p:spPr>
        <p:txBody>
          <a:bodyPr>
            <a:normAutofit/>
          </a:bodyPr>
          <a:lstStyle/>
          <a:p>
            <a:pPr algn="ctr"/>
            <a:r>
              <a:rPr lang="en-US" altLang="en-US" sz="4000" i="1" cap="small" dirty="0">
                <a:solidFill>
                  <a:schemeClr val="bg2">
                    <a:lumMod val="25000"/>
                  </a:schemeClr>
                </a:solidFill>
                <a:latin typeface="Segoe UI Black" panose="020B0A02040204020203" pitchFamily="34" charset="0"/>
                <a:ea typeface="Segoe UI Black" panose="020B0A02040204020203" pitchFamily="34" charset="0"/>
              </a:rPr>
              <a:t>Accredited Institution</a:t>
            </a:r>
          </a:p>
          <a:p>
            <a:pPr algn="ctr"/>
            <a:endParaRPr lang="en-US" altLang="en-US" sz="1800" dirty="0">
              <a:latin typeface="Arial Black" panose="020B0A04020102020204" pitchFamily="34" charset="0"/>
            </a:endParaRPr>
          </a:p>
          <a:p>
            <a:pPr algn="ctr">
              <a:lnSpc>
                <a:spcPct val="100000"/>
              </a:lnSpc>
              <a:spcBef>
                <a:spcPct val="0"/>
              </a:spcBef>
              <a:buClrTx/>
              <a:buNone/>
            </a:pPr>
            <a:r>
              <a:rPr lang="en-US" altLang="en-US" sz="2800" dirty="0">
                <a:solidFill>
                  <a:schemeClr val="tx1"/>
                </a:solidFill>
                <a:cs typeface="Segoe UI" panose="020B0502040204020203" pitchFamily="34" charset="0"/>
              </a:rPr>
              <a:t>The Tennessee College</a:t>
            </a:r>
          </a:p>
          <a:p>
            <a:pPr algn="ctr">
              <a:lnSpc>
                <a:spcPct val="100000"/>
              </a:lnSpc>
              <a:spcBef>
                <a:spcPct val="0"/>
              </a:spcBef>
              <a:buClrTx/>
              <a:buNone/>
            </a:pPr>
            <a:r>
              <a:rPr lang="en-US" altLang="en-US" sz="2800" dirty="0">
                <a:solidFill>
                  <a:schemeClr val="tx1"/>
                </a:solidFill>
                <a:cs typeface="Segoe UI" panose="020B0502040204020203" pitchFamily="34" charset="0"/>
              </a:rPr>
              <a:t>of Applied Technology</a:t>
            </a:r>
          </a:p>
          <a:p>
            <a:pPr algn="ctr">
              <a:lnSpc>
                <a:spcPct val="100000"/>
              </a:lnSpc>
              <a:spcBef>
                <a:spcPct val="0"/>
              </a:spcBef>
              <a:buClrTx/>
              <a:buNone/>
            </a:pPr>
            <a:r>
              <a:rPr lang="en-US" altLang="en-US" sz="2800" dirty="0">
                <a:solidFill>
                  <a:schemeClr val="tx1"/>
                </a:solidFill>
                <a:cs typeface="Segoe UI" panose="020B0502040204020203" pitchFamily="34" charset="0"/>
              </a:rPr>
              <a:t>is accredited by the</a:t>
            </a:r>
          </a:p>
          <a:p>
            <a:pPr algn="ctr">
              <a:lnSpc>
                <a:spcPct val="100000"/>
              </a:lnSpc>
              <a:spcBef>
                <a:spcPct val="0"/>
              </a:spcBef>
              <a:buClrTx/>
              <a:buNone/>
            </a:pPr>
            <a:r>
              <a:rPr lang="en-US" altLang="en-US" sz="2800" dirty="0">
                <a:solidFill>
                  <a:schemeClr val="tx1"/>
                </a:solidFill>
                <a:cs typeface="Segoe UI" panose="020B0502040204020203" pitchFamily="34" charset="0"/>
              </a:rPr>
              <a:t>Commission of the</a:t>
            </a:r>
          </a:p>
          <a:p>
            <a:pPr algn="ctr">
              <a:lnSpc>
                <a:spcPct val="100000"/>
              </a:lnSpc>
              <a:spcBef>
                <a:spcPct val="0"/>
              </a:spcBef>
              <a:buClrTx/>
              <a:buNone/>
            </a:pPr>
            <a:r>
              <a:rPr lang="en-US" altLang="en-US" sz="2800" dirty="0">
                <a:solidFill>
                  <a:schemeClr val="tx1"/>
                </a:solidFill>
                <a:cs typeface="Segoe UI" panose="020B0502040204020203" pitchFamily="34" charset="0"/>
              </a:rPr>
              <a:t>Council on</a:t>
            </a:r>
          </a:p>
          <a:p>
            <a:pPr algn="ctr">
              <a:lnSpc>
                <a:spcPct val="100000"/>
              </a:lnSpc>
              <a:spcBef>
                <a:spcPct val="0"/>
              </a:spcBef>
              <a:buClrTx/>
              <a:buNone/>
            </a:pPr>
            <a:r>
              <a:rPr lang="en-US" altLang="en-US" sz="2800" dirty="0">
                <a:solidFill>
                  <a:schemeClr val="tx1"/>
                </a:solidFill>
                <a:cs typeface="Segoe UI" panose="020B0502040204020203" pitchFamily="34" charset="0"/>
              </a:rPr>
              <a:t>Occupational Education</a:t>
            </a:r>
          </a:p>
          <a:p>
            <a:pPr algn="ctr"/>
            <a:endParaRPr lang="en-US" altLang="en-US" dirty="0">
              <a:latin typeface="Arial Black" panose="020B0A040201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21" y="3111065"/>
            <a:ext cx="3368566" cy="3368566"/>
          </a:xfrm>
          <a:prstGeom prst="rect">
            <a:avLst/>
          </a:prstGeom>
        </p:spPr>
      </p:pic>
    </p:spTree>
    <p:extLst>
      <p:ext uri="{BB962C8B-B14F-4D97-AF65-F5344CB8AC3E}">
        <p14:creationId xmlns:p14="http://schemas.microsoft.com/office/powerpoint/2010/main" val="1034189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75" y="5074920"/>
            <a:ext cx="4935255" cy="1062833"/>
          </a:xfrm>
        </p:spPr>
        <p:txBody>
          <a:bodyPr vert="horz" lIns="91440" tIns="45720" rIns="91440" bIns="45720" rtlCol="0" anchor="b">
            <a:normAutofit/>
          </a:bodyPr>
          <a:lstStyle/>
          <a:p>
            <a:r>
              <a:rPr lang="en-US" b="1" i="1" kern="1200" spc="300" baseline="0" dirty="0">
                <a:latin typeface="+mj-lt"/>
                <a:ea typeface="+mj-ea"/>
                <a:cs typeface="+mj-cs"/>
              </a:rPr>
              <a:t>The TCAT Mission</a:t>
            </a:r>
          </a:p>
        </p:txBody>
      </p:sp>
      <p:sp>
        <p:nvSpPr>
          <p:cNvPr id="3" name="Content Placeholder 2"/>
          <p:cNvSpPr>
            <a:spLocks noGrp="1"/>
          </p:cNvSpPr>
          <p:nvPr>
            <p:ph type="body" sz="half" idx="2"/>
          </p:nvPr>
        </p:nvSpPr>
        <p:spPr>
          <a:xfrm>
            <a:off x="5761972" y="5106235"/>
            <a:ext cx="4033381" cy="1440332"/>
          </a:xfrm>
        </p:spPr>
        <p:txBody>
          <a:bodyPr vert="horz" lIns="0" tIns="45720" rIns="0" bIns="45720" rtlCol="0" anchor="t">
            <a:normAutofit fontScale="92500" lnSpcReduction="10000"/>
          </a:bodyPr>
          <a:lstStyle/>
          <a:p>
            <a:r>
              <a:rPr lang="en-US" sz="2400"/>
              <a:t> …to be Premier Supplier of</a:t>
            </a:r>
          </a:p>
          <a:p>
            <a:r>
              <a:rPr lang="en-US" sz="2400"/>
              <a:t> Workforce Development</a:t>
            </a:r>
          </a:p>
          <a:p>
            <a:endParaRPr lang="en-US" sz="2400"/>
          </a:p>
          <a:p>
            <a:r>
              <a:rPr lang="en-US" sz="2400"/>
              <a:t>“Career in a Year”</a:t>
            </a:r>
          </a:p>
        </p:txBody>
      </p:sp>
      <p:sp>
        <p:nvSpPr>
          <p:cNvPr id="5" name="TextBox 4"/>
          <p:cNvSpPr txBox="1"/>
          <p:nvPr/>
        </p:nvSpPr>
        <p:spPr>
          <a:xfrm>
            <a:off x="6644246" y="3826001"/>
            <a:ext cx="4664490" cy="646331"/>
          </a:xfrm>
          <a:prstGeom prst="rect">
            <a:avLst/>
          </a:prstGeom>
          <a:noFill/>
        </p:spPr>
        <p:txBody>
          <a:bodyPr wrap="square" rtlCol="0">
            <a:spAutoFit/>
          </a:bodyPr>
          <a:lstStyle/>
          <a:p>
            <a:pPr>
              <a:spcAft>
                <a:spcPts val="600"/>
              </a:spcAft>
            </a:pPr>
            <a:r>
              <a:rPr lang="en-US" sz="3600" i="1">
                <a:solidFill>
                  <a:srgbClr val="00206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“…Career in a Year…”</a:t>
            </a:r>
          </a:p>
        </p:txBody>
      </p:sp>
      <p:pic>
        <p:nvPicPr>
          <p:cNvPr id="20" name="Picture Placeholder 19">
            <a:extLst>
              <a:ext uri="{FF2B5EF4-FFF2-40B4-BE49-F238E27FC236}">
                <a16:creationId xmlns:a16="http://schemas.microsoft.com/office/drawing/2014/main" id="{192E4FBB-5279-44F7-9D96-4DC634CD2F08}"/>
              </a:ext>
              <a:ext uri="{C183D7F6-B498-43B3-948B-1728B52AA6E4}">
                <adec:decorative xmlns:adec="http://schemas.microsoft.com/office/drawing/2017/decorative" val="1"/>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19766" b="19766"/>
          <a:stretch/>
        </p:blipFill>
        <p:spPr>
          <a:xfrm flipH="1">
            <a:off x="0" y="0"/>
            <a:ext cx="12192000" cy="4914900"/>
          </a:xfrm>
          <a:prstGeom prst="rect">
            <a:avLst/>
          </a:prstGeom>
        </p:spPr>
      </p:pic>
    </p:spTree>
    <p:extLst>
      <p:ext uri="{BB962C8B-B14F-4D97-AF65-F5344CB8AC3E}">
        <p14:creationId xmlns:p14="http://schemas.microsoft.com/office/powerpoint/2010/main" val="269391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0"/>
            <a:ext cx="3200400" cy="1139323"/>
          </a:xfrm>
        </p:spPr>
        <p:txBody>
          <a:bodyPr>
            <a:normAutofit/>
          </a:bodyPr>
          <a:lstStyle/>
          <a:p>
            <a:pPr algn="r"/>
            <a:r>
              <a:rPr lang="en-US" sz="3600" b="1" dirty="0">
                <a:solidFill>
                  <a:schemeClr val="bg1"/>
                </a:solidFill>
                <a:effectLst>
                  <a:outerShdw blurRad="38100" dist="38100" dir="2700000" algn="tl">
                    <a:srgbClr val="000000">
                      <a:alpha val="43137"/>
                    </a:srgbClr>
                  </a:outerShdw>
                </a:effectLst>
                <a:latin typeface="Segoe UI Semibold" panose="020B0702040204020203" pitchFamily="34" charset="0"/>
                <a:ea typeface="Segoe UI Black" panose="020B0A02040204020203" pitchFamily="34" charset="0"/>
                <a:cs typeface="Segoe UI Semibold" panose="020B0702040204020203" pitchFamily="34" charset="0"/>
              </a:rPr>
              <a:t>Completion Rate</a:t>
            </a:r>
          </a:p>
        </p:txBody>
      </p:sp>
      <p:sp>
        <p:nvSpPr>
          <p:cNvPr id="3" name="Content Placeholder 2"/>
          <p:cNvSpPr>
            <a:spLocks noGrp="1"/>
          </p:cNvSpPr>
          <p:nvPr>
            <p:ph idx="1"/>
          </p:nvPr>
        </p:nvSpPr>
        <p:spPr>
          <a:xfrm>
            <a:off x="4716517" y="1678500"/>
            <a:ext cx="6492240" cy="1139324"/>
          </a:xfrm>
        </p:spPr>
        <p:txBody>
          <a:bodyPr>
            <a:normAutofit/>
          </a:bodyPr>
          <a:lstStyle/>
          <a:p>
            <a:r>
              <a:rPr lang="en-US" dirty="0">
                <a:solidFill>
                  <a:srgbClr val="FF0000"/>
                </a:solidFill>
                <a:latin typeface="Segoe UI Semibold" panose="020B0702040204020203" pitchFamily="34" charset="0"/>
                <a:cs typeface="Segoe UI Semibold" panose="020B0702040204020203" pitchFamily="34" charset="0"/>
              </a:rPr>
              <a:t>83%</a:t>
            </a:r>
            <a:r>
              <a:rPr lang="en-US" dirty="0">
                <a:latin typeface="Segoe UI Semibold" panose="020B0702040204020203" pitchFamily="34" charset="0"/>
                <a:cs typeface="Segoe UI Semibold" panose="020B0702040204020203" pitchFamily="34" charset="0"/>
              </a:rPr>
              <a:t> of our students complete their program for a credential!</a:t>
            </a:r>
          </a:p>
        </p:txBody>
      </p:sp>
      <p:sp>
        <p:nvSpPr>
          <p:cNvPr id="4" name="Text Placeholder 3"/>
          <p:cNvSpPr>
            <a:spLocks noGrp="1"/>
          </p:cNvSpPr>
          <p:nvPr>
            <p:ph type="body" sz="half" idx="2"/>
          </p:nvPr>
        </p:nvSpPr>
        <p:spPr>
          <a:xfrm>
            <a:off x="457200" y="2857431"/>
            <a:ext cx="3200400" cy="1267548"/>
          </a:xfrm>
        </p:spPr>
        <p:txBody>
          <a:bodyPr anchor="b">
            <a:normAutofit/>
          </a:bodyPr>
          <a:lstStyle/>
          <a:p>
            <a:pPr algn="r"/>
            <a:r>
              <a:rPr lang="en-US" sz="3600" b="1" dirty="0">
                <a:effectLst>
                  <a:outerShdw blurRad="38100" dist="38100" dir="2700000" algn="tl">
                    <a:srgbClr val="000000">
                      <a:alpha val="43137"/>
                    </a:srgbClr>
                  </a:outerShdw>
                </a:effectLst>
                <a:latin typeface="Segoe UI Semibold"/>
                <a:ea typeface="Segoe UI Black"/>
                <a:cs typeface="Segoe UI Semibold"/>
              </a:rPr>
              <a:t>In-Demand Careers</a:t>
            </a:r>
            <a:endParaRPr lang="en-US" sz="3600" b="1" dirty="0">
              <a:latin typeface="Segoe UI Semibold"/>
              <a:ea typeface="Segoe UI Black"/>
              <a:cs typeface="Segoe UI Semibold"/>
            </a:endParaRPr>
          </a:p>
        </p:txBody>
      </p:sp>
      <p:sp>
        <p:nvSpPr>
          <p:cNvPr id="6" name="Text Placeholder 3"/>
          <p:cNvSpPr txBox="1">
            <a:spLocks/>
          </p:cNvSpPr>
          <p:nvPr/>
        </p:nvSpPr>
        <p:spPr>
          <a:xfrm>
            <a:off x="457200" y="4733854"/>
            <a:ext cx="3200400" cy="126754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r"/>
            <a:r>
              <a:rPr lang="en-US" sz="3600" b="1" dirty="0">
                <a:effectLst>
                  <a:outerShdw blurRad="38100" dist="38100" dir="2700000" algn="tl">
                    <a:srgbClr val="000000">
                      <a:alpha val="43137"/>
                    </a:srgbClr>
                  </a:outerShdw>
                </a:effectLst>
                <a:latin typeface="Segoe UI Semibold" panose="020B0702040204020203" pitchFamily="34" charset="0"/>
                <a:ea typeface="Segoe UI Black" panose="020B0A02040204020203" pitchFamily="34" charset="0"/>
                <a:cs typeface="Segoe UI Semibold" panose="020B0702040204020203" pitchFamily="34" charset="0"/>
              </a:rPr>
              <a:t>Placement Rate</a:t>
            </a:r>
            <a:endParaRPr lang="en-US" sz="3600" b="1" dirty="0"/>
          </a:p>
        </p:txBody>
      </p:sp>
      <p:sp>
        <p:nvSpPr>
          <p:cNvPr id="7" name="Content Placeholder 2"/>
          <p:cNvSpPr txBox="1">
            <a:spLocks/>
          </p:cNvSpPr>
          <p:nvPr/>
        </p:nvSpPr>
        <p:spPr>
          <a:xfrm>
            <a:off x="4716517" y="2985655"/>
            <a:ext cx="6492240" cy="11393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0"/>
              </a:spcBef>
              <a:spcAft>
                <a:spcPts val="0"/>
              </a:spcAft>
            </a:pPr>
            <a:r>
              <a:rPr lang="en-US" dirty="0">
                <a:solidFill>
                  <a:srgbClr val="FF0000"/>
                </a:solidFill>
                <a:latin typeface="Segoe UI Semibold" panose="020B0702040204020203" pitchFamily="34" charset="0"/>
                <a:cs typeface="Segoe UI Semibold" panose="020B0702040204020203" pitchFamily="34" charset="0"/>
              </a:rPr>
              <a:t>60%</a:t>
            </a:r>
            <a:r>
              <a:rPr lang="en-US" dirty="0">
                <a:latin typeface="Segoe UI Semibold" panose="020B0702040204020203" pitchFamily="34" charset="0"/>
                <a:cs typeface="Segoe UI Semibold" panose="020B0702040204020203" pitchFamily="34" charset="0"/>
              </a:rPr>
              <a:t> of today’s career jobs require high-tech skills – </a:t>
            </a:r>
          </a:p>
          <a:p>
            <a:pPr>
              <a:lnSpc>
                <a:spcPct val="100000"/>
              </a:lnSpc>
              <a:spcBef>
                <a:spcPts val="0"/>
              </a:spcBef>
              <a:spcAft>
                <a:spcPts val="0"/>
              </a:spcAft>
            </a:pPr>
            <a:r>
              <a:rPr lang="en-US" dirty="0">
                <a:latin typeface="Segoe UI Semibold" panose="020B0702040204020203" pitchFamily="34" charset="0"/>
                <a:cs typeface="Segoe UI Semibold" panose="020B0702040204020203" pitchFamily="34" charset="0"/>
              </a:rPr>
              <a:t>what TCAT’s teach!</a:t>
            </a:r>
          </a:p>
        </p:txBody>
      </p:sp>
      <p:sp>
        <p:nvSpPr>
          <p:cNvPr id="8" name="Content Placeholder 2"/>
          <p:cNvSpPr txBox="1">
            <a:spLocks/>
          </p:cNvSpPr>
          <p:nvPr/>
        </p:nvSpPr>
        <p:spPr>
          <a:xfrm>
            <a:off x="4733333" y="4935648"/>
            <a:ext cx="6492240" cy="11393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rgbClr val="FF0000"/>
                </a:solidFill>
                <a:latin typeface="Segoe UI Semibold" panose="020B0702040204020203" pitchFamily="34" charset="0"/>
                <a:cs typeface="Segoe UI Semibold" panose="020B0702040204020203" pitchFamily="34" charset="0"/>
              </a:rPr>
              <a:t>85%</a:t>
            </a:r>
            <a:r>
              <a:rPr lang="en-US" dirty="0">
                <a:latin typeface="Segoe UI Semibold" panose="020B0702040204020203" pitchFamily="34" charset="0"/>
                <a:cs typeface="Segoe UI Semibold" panose="020B0702040204020203" pitchFamily="34" charset="0"/>
              </a:rPr>
              <a:t> of our graduates are employed in their field of study!</a:t>
            </a:r>
          </a:p>
        </p:txBody>
      </p:sp>
      <p:sp>
        <p:nvSpPr>
          <p:cNvPr id="9" name="TextBox 8"/>
          <p:cNvSpPr txBox="1"/>
          <p:nvPr/>
        </p:nvSpPr>
        <p:spPr>
          <a:xfrm>
            <a:off x="277998" y="523977"/>
            <a:ext cx="11456802" cy="646331"/>
          </a:xfrm>
          <a:prstGeom prst="rect">
            <a:avLst/>
          </a:prstGeom>
          <a:noFill/>
        </p:spPr>
        <p:txBody>
          <a:bodyPr wrap="square" rtlCol="0">
            <a:spAutoFit/>
          </a:bodyPr>
          <a:lstStyle/>
          <a:p>
            <a:r>
              <a:rPr lang="en-US" sz="3600" b="1" i="1">
                <a:solidFill>
                  <a:srgbClr val="FF0000"/>
                </a:solidFill>
                <a:latin typeface="Segoe UI Black" panose="020B0A02040204020203" pitchFamily="34" charset="0"/>
                <a:ea typeface="Segoe UI Black" panose="020B0A02040204020203" pitchFamily="34" charset="0"/>
                <a:cs typeface="Segoe UI Semibold" panose="020B0702040204020203" pitchFamily="34" charset="0"/>
              </a:rPr>
              <a:t>Do the Research       </a:t>
            </a:r>
            <a:r>
              <a:rPr lang="en-US" sz="3600" b="1" i="1">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We Stand by Our Numbers!</a:t>
            </a:r>
          </a:p>
        </p:txBody>
      </p:sp>
    </p:spTree>
    <p:extLst>
      <p:ext uri="{BB962C8B-B14F-4D97-AF65-F5344CB8AC3E}">
        <p14:creationId xmlns:p14="http://schemas.microsoft.com/office/powerpoint/2010/main" val="4178053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599" y="731520"/>
            <a:ext cx="6021889" cy="5257800"/>
          </a:xfrm>
        </p:spPr>
        <p:txBody>
          <a:bodyPr anchor="ctr">
            <a:normAutofit/>
          </a:bodyPr>
          <a:lstStyle/>
          <a:p>
            <a:pPr>
              <a:spcAft>
                <a:spcPts val="1200"/>
              </a:spcAft>
              <a:buFont typeface="Wingdings" panose="05000000000000000000" pitchFamily="2" charset="2"/>
              <a:buChar char="ü"/>
            </a:pPr>
            <a:r>
              <a:rPr lang="en-US" altLang="en-US" sz="2800" dirty="0">
                <a:latin typeface="Segoe UI"/>
                <a:cs typeface="Segoe UI"/>
              </a:rPr>
              <a:t> Employers may file a warranty claim on a specific skill </a:t>
            </a:r>
            <a:endParaRPr lang="en-US" dirty="0">
              <a:cs typeface="Segoe UI Semibold"/>
            </a:endParaRPr>
          </a:p>
          <a:p>
            <a:pPr>
              <a:spcAft>
                <a:spcPts val="1200"/>
              </a:spcAft>
              <a:buFont typeface="Wingdings" panose="05000000000000000000" pitchFamily="2" charset="2"/>
              <a:buChar char="ü"/>
            </a:pPr>
            <a:r>
              <a:rPr lang="en-US" altLang="en-US" sz="2800" dirty="0">
                <a:latin typeface="Segoe UI"/>
                <a:cs typeface="Segoe UI"/>
              </a:rPr>
              <a:t> You will receive a Warranty Card and Warranty Certificate with final certificate or diploma</a:t>
            </a:r>
          </a:p>
          <a:p>
            <a:pPr>
              <a:spcAft>
                <a:spcPts val="1200"/>
              </a:spcAft>
              <a:buFont typeface="Wingdings" panose="05000000000000000000" pitchFamily="2" charset="2"/>
              <a:buChar char="ü"/>
            </a:pPr>
            <a:r>
              <a:rPr lang="en-US" altLang="en-US" sz="2800" dirty="0">
                <a:latin typeface="Segoe UI"/>
                <a:cs typeface="Segoe UI"/>
              </a:rPr>
              <a:t> Good for one year after graduation </a:t>
            </a:r>
          </a:p>
          <a:p>
            <a:endParaRPr lang="en-US" sz="1800" dirty="0">
              <a:latin typeface="Segoe UI"/>
              <a:cs typeface="Segoe UI"/>
            </a:endParaRPr>
          </a:p>
        </p:txBody>
      </p:sp>
      <p:sp>
        <p:nvSpPr>
          <p:cNvPr id="2" name="Title 1"/>
          <p:cNvSpPr>
            <a:spLocks noGrp="1"/>
          </p:cNvSpPr>
          <p:nvPr>
            <p:ph type="title" idx="4294967295"/>
          </p:nvPr>
        </p:nvSpPr>
        <p:spPr>
          <a:xfrm>
            <a:off x="0" y="615270"/>
            <a:ext cx="3254375" cy="4938712"/>
          </a:xfrm>
        </p:spPr>
        <p:txBody>
          <a:bodyPr anchor="ctr">
            <a:normAutofit/>
          </a:bodyPr>
          <a:lstStyle/>
          <a:p>
            <a:pPr algn="r"/>
            <a:r>
              <a:rPr lang="en-US" sz="4400" i="1">
                <a:solidFill>
                  <a:schemeClr val="bg1"/>
                </a:solidFill>
                <a:effectLst>
                  <a:outerShdw blurRad="38100" dist="38100" dir="2700000" algn="tl">
                    <a:srgbClr val="000000">
                      <a:alpha val="43137"/>
                    </a:srgbClr>
                  </a:outerShdw>
                </a:effectLst>
                <a:latin typeface="Segoe UI Black"/>
                <a:ea typeface="Segoe UI Black"/>
                <a:cs typeface="Segoe UI Semibold"/>
              </a:rPr>
              <a:t>TCAT</a:t>
            </a:r>
            <a:br>
              <a:rPr lang="en-US" sz="4400" i="1">
                <a:solidFill>
                  <a:schemeClr val="bg1"/>
                </a:solidFill>
                <a:effectLst>
                  <a:outerShdw blurRad="38100" dist="38100" dir="2700000" algn="tl">
                    <a:srgbClr val="000000">
                      <a:alpha val="43137"/>
                    </a:srgbClr>
                  </a:outerShdw>
                </a:effectLst>
                <a:latin typeface="Segoe UI Black"/>
                <a:ea typeface="Segoe UI Black"/>
                <a:cs typeface="Segoe UI Semibold"/>
              </a:rPr>
            </a:br>
            <a:r>
              <a:rPr lang="en-US" sz="4400" i="1">
                <a:solidFill>
                  <a:schemeClr val="bg1"/>
                </a:solidFill>
                <a:effectLst>
                  <a:outerShdw blurRad="38100" dist="38100" dir="2700000" algn="tl">
                    <a:srgbClr val="000000">
                      <a:alpha val="43137"/>
                    </a:srgbClr>
                  </a:outerShdw>
                </a:effectLst>
                <a:latin typeface="Segoe UI Black"/>
                <a:ea typeface="Segoe UI Black"/>
                <a:cs typeface="Segoe UI Semibold"/>
              </a:rPr>
              <a:t>Even Warranties Your Training!</a:t>
            </a:r>
          </a:p>
        </p:txBody>
      </p:sp>
    </p:spTree>
    <p:extLst>
      <p:ext uri="{BB962C8B-B14F-4D97-AF65-F5344CB8AC3E}">
        <p14:creationId xmlns:p14="http://schemas.microsoft.com/office/powerpoint/2010/main" val="1399010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C6E08D-0F7B-5D12-1B38-698384215B90}"/>
              </a:ext>
            </a:extLst>
          </p:cNvPr>
          <p:cNvSpPr txBox="1"/>
          <p:nvPr/>
        </p:nvSpPr>
        <p:spPr>
          <a:xfrm>
            <a:off x="2914835" y="97655"/>
            <a:ext cx="6809173" cy="461665"/>
          </a:xfrm>
          <a:prstGeom prst="rect">
            <a:avLst/>
          </a:prstGeom>
          <a:noFill/>
        </p:spPr>
        <p:txBody>
          <a:bodyPr wrap="square" rtlCol="0">
            <a:spAutoFit/>
          </a:bodyPr>
          <a:lstStyle/>
          <a:p>
            <a:r>
              <a:rPr lang="en-US" sz="2400" b="1" dirty="0">
                <a:solidFill>
                  <a:srgbClr val="FF0000"/>
                </a:solidFill>
              </a:rPr>
              <a:t>ANNUAL DISCLOSURE REQUIREMENTS</a:t>
            </a:r>
          </a:p>
        </p:txBody>
      </p:sp>
      <p:pic>
        <p:nvPicPr>
          <p:cNvPr id="7" name="Picture 6">
            <a:extLst>
              <a:ext uri="{FF2B5EF4-FFF2-40B4-BE49-F238E27FC236}">
                <a16:creationId xmlns:a16="http://schemas.microsoft.com/office/drawing/2014/main" id="{9DA3EDAA-4CD6-4BD1-2A29-A7D67ACD0B2D}"/>
              </a:ext>
            </a:extLst>
          </p:cNvPr>
          <p:cNvPicPr>
            <a:picLocks noChangeAspect="1"/>
          </p:cNvPicPr>
          <p:nvPr/>
        </p:nvPicPr>
        <p:blipFill>
          <a:blip r:embed="rId3"/>
          <a:stretch>
            <a:fillRect/>
          </a:stretch>
        </p:blipFill>
        <p:spPr>
          <a:xfrm>
            <a:off x="179087" y="559320"/>
            <a:ext cx="5471497" cy="5428593"/>
          </a:xfrm>
          <a:prstGeom prst="rect">
            <a:avLst/>
          </a:prstGeom>
        </p:spPr>
      </p:pic>
      <p:sp>
        <p:nvSpPr>
          <p:cNvPr id="14" name="TextBox 13">
            <a:extLst>
              <a:ext uri="{FF2B5EF4-FFF2-40B4-BE49-F238E27FC236}">
                <a16:creationId xmlns:a16="http://schemas.microsoft.com/office/drawing/2014/main" id="{2C121857-2A84-4AA9-2821-AA5E6E190D39}"/>
              </a:ext>
            </a:extLst>
          </p:cNvPr>
          <p:cNvSpPr txBox="1"/>
          <p:nvPr/>
        </p:nvSpPr>
        <p:spPr>
          <a:xfrm>
            <a:off x="6033965" y="617155"/>
            <a:ext cx="5471496" cy="670120"/>
          </a:xfrm>
          <a:prstGeom prst="rect">
            <a:avLst/>
          </a:prstGeom>
          <a:noFill/>
        </p:spPr>
        <p:txBody>
          <a:bodyPr wrap="square" rtlCol="0">
            <a:spAutoFit/>
          </a:bodyPr>
          <a:lstStyle/>
          <a:p>
            <a:pPr marL="0" marR="0">
              <a:lnSpc>
                <a:spcPct val="107000"/>
              </a:lnSpc>
              <a:spcBef>
                <a:spcPts val="0"/>
              </a:spcBef>
              <a:spcAft>
                <a:spcPts val="750"/>
              </a:spcAft>
            </a:pPr>
            <a:r>
              <a:rPr lang="en-US" sz="1800" kern="1800" dirty="0">
                <a:solidFill>
                  <a:srgbClr val="202020"/>
                </a:solidFill>
                <a:effectLst/>
                <a:latin typeface="Arial" panose="020B0604020202020204" pitchFamily="34" charset="0"/>
                <a:ea typeface="Times New Roman" panose="02020603050405020304" pitchFamily="18" charset="0"/>
                <a:cs typeface="Times New Roman" panose="02020603050405020304" pitchFamily="18" charset="0"/>
              </a:rPr>
              <a:t>Notice of Federal Student Financial Aid Penalties for Drug Law Violations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E6DC878B-F648-B9D1-DDC2-1DB546AB54AA}"/>
              </a:ext>
            </a:extLst>
          </p:cNvPr>
          <p:cNvSpPr txBox="1"/>
          <p:nvPr/>
        </p:nvSpPr>
        <p:spPr>
          <a:xfrm>
            <a:off x="6033965" y="1345110"/>
            <a:ext cx="5471496" cy="1785104"/>
          </a:xfrm>
          <a:prstGeom prst="rect">
            <a:avLst/>
          </a:prstGeom>
          <a:noFill/>
        </p:spPr>
        <p:txBody>
          <a:bodyPr wrap="square" rtlCol="0">
            <a:spAutoFit/>
          </a:bodyPr>
          <a:lstStyle/>
          <a:p>
            <a:r>
              <a:rPr lang="en-US" sz="1000" dirty="0">
                <a:effectLst/>
                <a:latin typeface="Times New Roman" panose="02020603050405020304" pitchFamily="18" charset="0"/>
                <a:ea typeface="Times New Roman" panose="02020603050405020304" pitchFamily="18" charset="0"/>
              </a:rPr>
              <a:t>A conviction for any offense under any federal or state law involving the possession or sale of illegal drugs, during a period of enrollment when receiving federal aid, will result in the loss of eligibility for any Title IV, HEA grant, loan, or work study assistance. A conviction that was reversed, set aside, or removed does not count, nor does one received as a juvenile, unless tried as an adult.</a:t>
            </a:r>
          </a:p>
          <a:p>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The chart below illustrates the period of ineligibility for FSA funds, depending on whether the conviction was for sale or possession and whether the student had previous offenses. (A conviction for sale of drugs includes convictions for conspiring to sell drugs.)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effectLst/>
              <a:latin typeface="Times New Roman" panose="02020603050405020304" pitchFamily="18" charset="0"/>
              <a:ea typeface="Times New Roman" panose="02020603050405020304" pitchFamily="18" charset="0"/>
            </a:endParaRPr>
          </a:p>
          <a:p>
            <a:br>
              <a:rPr lang="en-US" sz="1000" dirty="0">
                <a:effectLst/>
                <a:latin typeface="Times New Roman" panose="02020603050405020304" pitchFamily="18" charset="0"/>
                <a:ea typeface="Times New Roman" panose="02020603050405020304" pitchFamily="18" charset="0"/>
              </a:rPr>
            </a:br>
            <a:endParaRPr lang="en-US" sz="1000" dirty="0"/>
          </a:p>
        </p:txBody>
      </p:sp>
      <p:graphicFrame>
        <p:nvGraphicFramePr>
          <p:cNvPr id="19" name="Table 18">
            <a:extLst>
              <a:ext uri="{FF2B5EF4-FFF2-40B4-BE49-F238E27FC236}">
                <a16:creationId xmlns:a16="http://schemas.microsoft.com/office/drawing/2014/main" id="{6E43CC41-E80D-99E2-095F-70CD5229A929}"/>
              </a:ext>
            </a:extLst>
          </p:cNvPr>
          <p:cNvGraphicFramePr>
            <a:graphicFrameLocks noGrp="1"/>
          </p:cNvGraphicFramePr>
          <p:nvPr>
            <p:extLst>
              <p:ext uri="{D42A27DB-BD31-4B8C-83A1-F6EECF244321}">
                <p14:modId xmlns:p14="http://schemas.microsoft.com/office/powerpoint/2010/main" val="854135296"/>
              </p:ext>
            </p:extLst>
          </p:nvPr>
        </p:nvGraphicFramePr>
        <p:xfrm>
          <a:off x="6096000" y="2918509"/>
          <a:ext cx="5282214" cy="1834136"/>
        </p:xfrm>
        <a:graphic>
          <a:graphicData uri="http://schemas.openxmlformats.org/drawingml/2006/table">
            <a:tbl>
              <a:tblPr firstRow="1" firstCol="1" bandRow="1">
                <a:tableStyleId>{5C22544A-7EE6-4342-B048-85BDC9FD1C3A}</a:tableStyleId>
              </a:tblPr>
              <a:tblGrid>
                <a:gridCol w="1760738">
                  <a:extLst>
                    <a:ext uri="{9D8B030D-6E8A-4147-A177-3AD203B41FA5}">
                      <a16:colId xmlns:a16="http://schemas.microsoft.com/office/drawing/2014/main" val="3915531407"/>
                    </a:ext>
                  </a:extLst>
                </a:gridCol>
                <a:gridCol w="1760738">
                  <a:extLst>
                    <a:ext uri="{9D8B030D-6E8A-4147-A177-3AD203B41FA5}">
                      <a16:colId xmlns:a16="http://schemas.microsoft.com/office/drawing/2014/main" val="519980241"/>
                    </a:ext>
                  </a:extLst>
                </a:gridCol>
                <a:gridCol w="1760738">
                  <a:extLst>
                    <a:ext uri="{9D8B030D-6E8A-4147-A177-3AD203B41FA5}">
                      <a16:colId xmlns:a16="http://schemas.microsoft.com/office/drawing/2014/main" val="3629111726"/>
                    </a:ext>
                  </a:extLst>
                </a:gridCol>
              </a:tblGrid>
              <a:tr h="0">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ts val="1800"/>
                        </a:lnSpc>
                        <a:spcBef>
                          <a:spcPts val="0"/>
                        </a:spcBef>
                        <a:spcAft>
                          <a:spcPts val="800"/>
                        </a:spcAft>
                      </a:pPr>
                      <a:r>
                        <a:rPr lang="en-US" sz="1200">
                          <a:effectLst/>
                        </a:rPr>
                        <a:t>Possession of</a:t>
                      </a:r>
                      <a:br>
                        <a:rPr lang="en-US" sz="1200">
                          <a:effectLst/>
                        </a:rPr>
                      </a:br>
                      <a:r>
                        <a:rPr lang="en-US" sz="1200">
                          <a:effectLst/>
                        </a:rPr>
                        <a:t>Illegal Drugs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ts val="1800"/>
                        </a:lnSpc>
                        <a:spcBef>
                          <a:spcPts val="0"/>
                        </a:spcBef>
                        <a:spcAft>
                          <a:spcPts val="800"/>
                        </a:spcAft>
                      </a:pPr>
                      <a:r>
                        <a:rPr lang="en-US" sz="1200">
                          <a:effectLst/>
                        </a:rPr>
                        <a:t>Sale of Illegal Drugs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1402283283"/>
                  </a:ext>
                </a:extLst>
              </a:tr>
              <a:tr h="0">
                <a:tc>
                  <a:txBody>
                    <a:bodyPr/>
                    <a:lstStyle/>
                    <a:p>
                      <a:pPr marL="0" marR="0">
                        <a:lnSpc>
                          <a:spcPts val="1800"/>
                        </a:lnSpc>
                        <a:spcBef>
                          <a:spcPts val="0"/>
                        </a:spcBef>
                        <a:spcAft>
                          <a:spcPts val="800"/>
                        </a:spcAft>
                      </a:pPr>
                      <a:r>
                        <a:rPr lang="en-US" sz="1200">
                          <a:effectLst/>
                        </a:rPr>
                        <a:t>1st offense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ts val="1800"/>
                        </a:lnSpc>
                        <a:spcBef>
                          <a:spcPts val="0"/>
                        </a:spcBef>
                        <a:spcAft>
                          <a:spcPts val="800"/>
                        </a:spcAft>
                      </a:pPr>
                      <a:r>
                        <a:rPr lang="en-US" sz="1200">
                          <a:effectLst/>
                        </a:rPr>
                        <a:t>1 year from date of conviction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ts val="1800"/>
                        </a:lnSpc>
                        <a:spcBef>
                          <a:spcPts val="0"/>
                        </a:spcBef>
                        <a:spcAft>
                          <a:spcPts val="800"/>
                        </a:spcAft>
                      </a:pPr>
                      <a:r>
                        <a:rPr lang="en-US" sz="1200">
                          <a:effectLst/>
                        </a:rPr>
                        <a:t>2 years from date of conviction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2403824694"/>
                  </a:ext>
                </a:extLst>
              </a:tr>
              <a:tr h="0">
                <a:tc>
                  <a:txBody>
                    <a:bodyPr/>
                    <a:lstStyle/>
                    <a:p>
                      <a:pPr marL="0" marR="0">
                        <a:lnSpc>
                          <a:spcPts val="1800"/>
                        </a:lnSpc>
                        <a:spcBef>
                          <a:spcPts val="0"/>
                        </a:spcBef>
                        <a:spcAft>
                          <a:spcPts val="800"/>
                        </a:spcAft>
                      </a:pPr>
                      <a:r>
                        <a:rPr lang="en-US" sz="1200">
                          <a:effectLst/>
                        </a:rPr>
                        <a:t>2nd offense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ts val="1800"/>
                        </a:lnSpc>
                        <a:spcBef>
                          <a:spcPts val="0"/>
                        </a:spcBef>
                        <a:spcAft>
                          <a:spcPts val="800"/>
                        </a:spcAft>
                      </a:pPr>
                      <a:r>
                        <a:rPr lang="en-US" sz="1200">
                          <a:effectLst/>
                        </a:rPr>
                        <a:t>2 years from date of conviction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ts val="1800"/>
                        </a:lnSpc>
                        <a:spcBef>
                          <a:spcPts val="0"/>
                        </a:spcBef>
                        <a:spcAft>
                          <a:spcPts val="800"/>
                        </a:spcAft>
                      </a:pPr>
                      <a:r>
                        <a:rPr lang="en-US" sz="1200">
                          <a:effectLst/>
                        </a:rPr>
                        <a:t>Indefinite period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4045996251"/>
                  </a:ext>
                </a:extLst>
              </a:tr>
              <a:tr h="0">
                <a:tc>
                  <a:txBody>
                    <a:bodyPr/>
                    <a:lstStyle/>
                    <a:p>
                      <a:pPr marL="0" marR="0">
                        <a:lnSpc>
                          <a:spcPts val="1800"/>
                        </a:lnSpc>
                        <a:spcBef>
                          <a:spcPts val="0"/>
                        </a:spcBef>
                        <a:spcAft>
                          <a:spcPts val="800"/>
                        </a:spcAft>
                      </a:pPr>
                      <a:r>
                        <a:rPr lang="en-US" sz="1200" dirty="0">
                          <a:effectLst/>
                        </a:rPr>
                        <a:t>3+ offenses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ts val="1800"/>
                        </a:lnSpc>
                        <a:spcBef>
                          <a:spcPts val="0"/>
                        </a:spcBef>
                        <a:spcAft>
                          <a:spcPts val="800"/>
                        </a:spcAft>
                      </a:pPr>
                      <a:r>
                        <a:rPr lang="en-US" sz="1200">
                          <a:effectLst/>
                        </a:rPr>
                        <a:t>Indefinite period of ineligibility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a:txBody>
                    <a:bodyPr/>
                    <a:lstStyle/>
                    <a:p>
                      <a:pPr marL="0" marR="0" algn="ctr">
                        <a:lnSpc>
                          <a:spcPts val="1800"/>
                        </a:lnSpc>
                        <a:spcBef>
                          <a:spcPts val="0"/>
                        </a:spcBef>
                        <a:spcAft>
                          <a:spcPts val="800"/>
                        </a:spcAft>
                      </a:pPr>
                      <a:r>
                        <a:rPr lang="en-US" sz="1200" dirty="0">
                          <a:effectLst/>
                        </a:rPr>
                        <a:t>Indefinite period of ineligibility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2357485890"/>
                  </a:ext>
                </a:extLst>
              </a:tr>
            </a:tbl>
          </a:graphicData>
        </a:graphic>
      </p:graphicFrame>
    </p:spTree>
    <p:extLst>
      <p:ext uri="{BB962C8B-B14F-4D97-AF65-F5344CB8AC3E}">
        <p14:creationId xmlns:p14="http://schemas.microsoft.com/office/powerpoint/2010/main" val="2826773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C91E-BDCC-4852-9EAF-9E097DB3093B}"/>
              </a:ext>
            </a:extLst>
          </p:cNvPr>
          <p:cNvSpPr>
            <a:spLocks noGrp="1"/>
          </p:cNvSpPr>
          <p:nvPr>
            <p:ph type="title"/>
          </p:nvPr>
        </p:nvSpPr>
        <p:spPr>
          <a:xfrm>
            <a:off x="1097280" y="5074920"/>
            <a:ext cx="10113264" cy="822960"/>
          </a:xfrm>
        </p:spPr>
        <p:txBody>
          <a:bodyPr/>
          <a:lstStyle/>
          <a:p>
            <a:r>
              <a:rPr lang="en-US" sz="5400" b="1" i="1" dirty="0">
                <a:solidFill>
                  <a:schemeClr val="bg1"/>
                </a:solidFill>
                <a:effectLst>
                  <a:outerShdw blurRad="38100" dist="38100" dir="2700000" algn="tl">
                    <a:srgbClr val="000000">
                      <a:alpha val="43137"/>
                    </a:srgbClr>
                  </a:outerShdw>
                </a:effectLst>
                <a:latin typeface="Segoe UI Semibold"/>
                <a:cs typeface="Segoe UI Semibold"/>
              </a:rPr>
              <a:t>Begin With the End in Mind.</a:t>
            </a:r>
            <a:endParaRPr lang="en-US" sz="5400" dirty="0">
              <a:solidFill>
                <a:schemeClr val="bg1"/>
              </a:solidFill>
            </a:endParaRPr>
          </a:p>
        </p:txBody>
      </p:sp>
      <p:sp>
        <p:nvSpPr>
          <p:cNvPr id="4" name="Text Placeholder 3">
            <a:extLst>
              <a:ext uri="{FF2B5EF4-FFF2-40B4-BE49-F238E27FC236}">
                <a16:creationId xmlns:a16="http://schemas.microsoft.com/office/drawing/2014/main" id="{21EBFDCE-332F-43E4-9175-160B680744C0}"/>
              </a:ext>
            </a:extLst>
          </p:cNvPr>
          <p:cNvSpPr>
            <a:spLocks noGrp="1"/>
          </p:cNvSpPr>
          <p:nvPr>
            <p:ph type="body" sz="half" idx="2"/>
          </p:nvPr>
        </p:nvSpPr>
        <p:spPr>
          <a:xfrm>
            <a:off x="1097280" y="6063138"/>
            <a:ext cx="10113264" cy="594360"/>
          </a:xfrm>
        </p:spPr>
        <p:txBody>
          <a:bodyPr vert="horz" lIns="91440" tIns="0" rIns="91440" bIns="0" rtlCol="0" anchor="t">
            <a:normAutofit lnSpcReduction="10000"/>
          </a:bodyPr>
          <a:lstStyle/>
          <a:p>
            <a:r>
              <a:rPr lang="en-US" sz="4800" b="1" dirty="0"/>
              <a:t>            YOU can DO this!</a:t>
            </a:r>
            <a:endParaRPr lang="en-US" sz="4800" b="1" dirty="0">
              <a:cs typeface="Segoe UI Semibold"/>
            </a:endParaRPr>
          </a:p>
        </p:txBody>
      </p:sp>
      <p:pic>
        <p:nvPicPr>
          <p:cNvPr id="5" name="Picture 1">
            <a:extLst>
              <a:ext uri="{FF2B5EF4-FFF2-40B4-BE49-F238E27FC236}">
                <a16:creationId xmlns:a16="http://schemas.microsoft.com/office/drawing/2014/main" id="{F04774D5-0AA9-4D11-8141-BF8C0397C76B}"/>
              </a:ext>
            </a:extLst>
          </p:cNvPr>
          <p:cNvPicPr>
            <a:picLocks noGrp="1" noChangeAspect="1"/>
          </p:cNvPicPr>
          <p:nvPr>
            <p:ph type="pic" idx="1"/>
          </p:nvPr>
        </p:nvPicPr>
        <p:blipFill rotWithShape="1">
          <a:blip r:embed="rId3">
            <a:alphaModFix/>
            <a:extLst>
              <a:ext uri="{28A0092B-C50C-407E-A947-70E740481C1C}">
                <a14:useLocalDpi xmlns:a14="http://schemas.microsoft.com/office/drawing/2010/main" val="0"/>
              </a:ext>
            </a:extLst>
          </a:blip>
          <a:srcRect t="19785" b="19785"/>
          <a:stretch/>
        </p:blipFill>
        <p:spPr bwMode="auto">
          <a:xfrm>
            <a:off x="0" y="0"/>
            <a:ext cx="12192000" cy="4914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150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16983"/>
          </a:xfrm>
        </p:spPr>
        <p:txBody>
          <a:bodyPr anchor="t">
            <a:normAutofit fontScale="90000"/>
          </a:bodyPr>
          <a:lstStyle/>
          <a:p>
            <a:pPr algn="ctr"/>
            <a:r>
              <a:rPr lang="en-US" b="1" i="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But where do I start?  </a:t>
            </a:r>
            <a:br>
              <a:rPr lang="en-US" b="1" i="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br>
            <a:r>
              <a:rPr lang="en-US" b="1" i="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Some direction please…</a:t>
            </a:r>
          </a:p>
        </p:txBody>
      </p:sp>
      <p:pic>
        <p:nvPicPr>
          <p:cNvPr id="3" name="Picture 2"/>
          <p:cNvPicPr>
            <a:picLocks noChangeAspect="1"/>
          </p:cNvPicPr>
          <p:nvPr/>
        </p:nvPicPr>
        <p:blipFill>
          <a:blip r:embed="rId3"/>
          <a:stretch>
            <a:fillRect/>
          </a:stretch>
        </p:blipFill>
        <p:spPr>
          <a:xfrm>
            <a:off x="2713215" y="1444768"/>
            <a:ext cx="6826529" cy="4814499"/>
          </a:xfrm>
          <a:prstGeom prst="rect">
            <a:avLst/>
          </a:prstGeom>
        </p:spPr>
      </p:pic>
    </p:spTree>
    <p:extLst>
      <p:ext uri="{BB962C8B-B14F-4D97-AF65-F5344CB8AC3E}">
        <p14:creationId xmlns:p14="http://schemas.microsoft.com/office/powerpoint/2010/main" val="2454340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4300" b="1" i="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2023-2024 Student </a:t>
            </a:r>
            <a:br>
              <a:rPr lang="en-US" sz="4300" b="1" i="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br>
            <a:r>
              <a:rPr lang="en-US" sz="4300" b="1" i="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Handbook &amp; Catalog</a:t>
            </a:r>
          </a:p>
        </p:txBody>
      </p:sp>
      <p:sp>
        <p:nvSpPr>
          <p:cNvPr id="6" name="Content Placeholder 5"/>
          <p:cNvSpPr>
            <a:spLocks noGrp="1"/>
          </p:cNvSpPr>
          <p:nvPr>
            <p:ph sz="half" idx="1"/>
          </p:nvPr>
        </p:nvSpPr>
        <p:spPr/>
        <p:txBody>
          <a:bodyPr>
            <a:normAutofit/>
          </a:bodyPr>
          <a:lstStyle/>
          <a:p>
            <a:pPr marL="0" indent="0" algn="ctr">
              <a:buNone/>
            </a:pPr>
            <a:r>
              <a:rPr lang="en-US">
                <a:latin typeface="Segoe UI Semibold" panose="020B0702040204020203" pitchFamily="34" charset="0"/>
                <a:cs typeface="Segoe UI Semibold" panose="020B0702040204020203" pitchFamily="34" charset="0"/>
              </a:rPr>
              <a:t>Always available online</a:t>
            </a:r>
            <a:endParaRPr lang="en-US">
              <a:solidFill>
                <a:schemeClr val="accent3">
                  <a:lumMod val="75000"/>
                </a:schemeClr>
              </a:solidFill>
              <a:hlinkClick r:id="rId3"/>
            </a:endParaRPr>
          </a:p>
          <a:p>
            <a:pPr marL="0" indent="0" algn="ctr">
              <a:buNone/>
            </a:pPr>
            <a:r>
              <a:rPr lang="en-US">
                <a:solidFill>
                  <a:schemeClr val="accent3">
                    <a:lumMod val="75000"/>
                  </a:schemeClr>
                </a:solidFill>
                <a:hlinkClick r:id="rId3"/>
              </a:rPr>
              <a:t>www.TCATDickson.edu</a:t>
            </a:r>
            <a:endParaRPr lang="en-US">
              <a:solidFill>
                <a:schemeClr val="accent3">
                  <a:lumMod val="75000"/>
                </a:schemeClr>
              </a:solidFill>
            </a:endParaRPr>
          </a:p>
          <a:p>
            <a:pPr algn="ctr"/>
            <a:endParaRPr lang="en-US">
              <a:solidFill>
                <a:schemeClr val="accent3">
                  <a:lumMod val="75000"/>
                </a:schemeClr>
              </a:solidFill>
            </a:endParaRPr>
          </a:p>
        </p:txBody>
      </p:sp>
      <p:pic>
        <p:nvPicPr>
          <p:cNvPr id="7" name="Picture 6"/>
          <p:cNvPicPr>
            <a:picLocks noChangeAspect="1"/>
          </p:cNvPicPr>
          <p:nvPr/>
        </p:nvPicPr>
        <p:blipFill>
          <a:blip r:embed="rId4"/>
          <a:stretch>
            <a:fillRect/>
          </a:stretch>
        </p:blipFill>
        <p:spPr>
          <a:xfrm>
            <a:off x="1158240" y="3088440"/>
            <a:ext cx="4937760" cy="1243072"/>
          </a:xfrm>
          <a:prstGeom prst="rect">
            <a:avLst/>
          </a:prstGeom>
        </p:spPr>
      </p:pic>
      <p:pic>
        <p:nvPicPr>
          <p:cNvPr id="8" name="Picture 7"/>
          <p:cNvPicPr>
            <a:picLocks noChangeAspect="1"/>
          </p:cNvPicPr>
          <p:nvPr/>
        </p:nvPicPr>
        <p:blipFill>
          <a:blip r:embed="rId5"/>
          <a:stretch>
            <a:fillRect/>
          </a:stretch>
        </p:blipFill>
        <p:spPr>
          <a:xfrm>
            <a:off x="1158240" y="4501213"/>
            <a:ext cx="4937761" cy="599089"/>
          </a:xfrm>
          <a:prstGeom prst="rect">
            <a:avLst/>
          </a:prstGeom>
        </p:spPr>
      </p:pic>
      <p:sp>
        <p:nvSpPr>
          <p:cNvPr id="11" name="Rectangle 10"/>
          <p:cNvSpPr/>
          <p:nvPr/>
        </p:nvSpPr>
        <p:spPr>
          <a:xfrm>
            <a:off x="1170849" y="1768523"/>
            <a:ext cx="4937760" cy="33317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64165" y="1764437"/>
            <a:ext cx="4937760" cy="33358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B8CCDDB-8323-A8DC-D7C9-37E6B93787BB}"/>
              </a:ext>
            </a:extLst>
          </p:cNvPr>
          <p:cNvPicPr>
            <a:picLocks noChangeAspect="1"/>
          </p:cNvPicPr>
          <p:nvPr/>
        </p:nvPicPr>
        <p:blipFill>
          <a:blip r:embed="rId6"/>
          <a:stretch>
            <a:fillRect/>
          </a:stretch>
        </p:blipFill>
        <p:spPr>
          <a:xfrm>
            <a:off x="6264165" y="1764437"/>
            <a:ext cx="4887657" cy="3260324"/>
          </a:xfrm>
          <a:prstGeom prst="rect">
            <a:avLst/>
          </a:prstGeom>
        </p:spPr>
      </p:pic>
    </p:spTree>
    <p:extLst>
      <p:ext uri="{BB962C8B-B14F-4D97-AF65-F5344CB8AC3E}">
        <p14:creationId xmlns:p14="http://schemas.microsoft.com/office/powerpoint/2010/main" val="635462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0388" y="1443841"/>
            <a:ext cx="3837852" cy="3970318"/>
          </a:xfrm>
          <a:prstGeom prst="rect">
            <a:avLst/>
          </a:prstGeom>
          <a:noFill/>
        </p:spPr>
        <p:txBody>
          <a:bodyPr wrap="square" lIns="91440" tIns="45720" rIns="91440" bIns="45720" rtlCol="0" anchor="t">
            <a:spAutoFit/>
          </a:bodyPr>
          <a:lstStyle/>
          <a:p>
            <a:pPr algn="just"/>
            <a:r>
              <a:rPr lang="en-US" dirty="0">
                <a:latin typeface="Segoe UI"/>
                <a:cs typeface="Segoe UI"/>
              </a:rPr>
              <a:t>The college is in session year-round and the calendar year is divided into three 4-month trimesters, each consisting of 72 days or 432 clock hours. </a:t>
            </a:r>
            <a:endParaRPr lang="en-US" dirty="0">
              <a:latin typeface="Segoe UI" panose="020B0502040204020203" pitchFamily="34" charset="0"/>
              <a:cs typeface="Segoe UI" panose="020B0502040204020203" pitchFamily="34" charset="0"/>
            </a:endParaRPr>
          </a:p>
          <a:p>
            <a:pPr algn="just"/>
            <a:endParaRPr lang="en-US" dirty="0">
              <a:latin typeface="Segoe UI" panose="020B0502040204020203" pitchFamily="34" charset="0"/>
              <a:cs typeface="Segoe UI" panose="020B0502040204020203" pitchFamily="34" charset="0"/>
            </a:endParaRPr>
          </a:p>
          <a:p>
            <a:pPr algn="just"/>
            <a:r>
              <a:rPr lang="en-US" dirty="0">
                <a:latin typeface="Segoe UI"/>
                <a:cs typeface="Segoe UI"/>
              </a:rPr>
              <a:t>Students are not required to attend classes on: </a:t>
            </a:r>
          </a:p>
          <a:p>
            <a:pPr algn="just"/>
            <a:endParaRPr lang="en-US" dirty="0">
              <a:latin typeface="Segoe UI"/>
              <a:cs typeface="Segoe UI"/>
            </a:endParaRPr>
          </a:p>
          <a:p>
            <a:pPr marL="285750" indent="-285750" algn="just">
              <a:buBlip>
                <a:blip r:embed="rId3"/>
              </a:buBlip>
            </a:pPr>
            <a:r>
              <a:rPr lang="en-US" dirty="0">
                <a:latin typeface="Segoe UI" panose="020B0502040204020203" pitchFamily="34" charset="0"/>
                <a:cs typeface="Segoe UI" panose="020B0502040204020203" pitchFamily="34" charset="0"/>
              </a:rPr>
              <a:t>Student/Staff Holidays</a:t>
            </a:r>
          </a:p>
          <a:p>
            <a:pPr marL="285750" indent="-285750" algn="just">
              <a:buBlip>
                <a:blip r:embed="rId3"/>
              </a:buBlip>
            </a:pPr>
            <a:r>
              <a:rPr lang="en-US" dirty="0">
                <a:latin typeface="Segoe UI" panose="020B0502040204020203" pitchFamily="34" charset="0"/>
                <a:cs typeface="Segoe UI" panose="020B0502040204020203" pitchFamily="34" charset="0"/>
              </a:rPr>
              <a:t>Administrative Closing Days</a:t>
            </a:r>
          </a:p>
          <a:p>
            <a:pPr marL="285750" indent="-285750" algn="just">
              <a:buBlip>
                <a:blip r:embed="rId3"/>
              </a:buBlip>
            </a:pPr>
            <a:r>
              <a:rPr lang="en-US" dirty="0">
                <a:latin typeface="Segoe UI" panose="020B0502040204020203" pitchFamily="34" charset="0"/>
                <a:cs typeface="Segoe UI" panose="020B0502040204020203" pitchFamily="34" charset="0"/>
              </a:rPr>
              <a:t>In-Service Days</a:t>
            </a:r>
          </a:p>
          <a:p>
            <a:pPr marL="285750" indent="-285750" algn="just">
              <a:buBlip>
                <a:blip r:embed="rId3"/>
              </a:buBlip>
            </a:pPr>
            <a:endParaRPr lang="en-US" dirty="0">
              <a:latin typeface="Segoe UI" panose="020B0502040204020203" pitchFamily="34" charset="0"/>
              <a:cs typeface="Segoe UI" panose="020B0502040204020203" pitchFamily="34" charset="0"/>
            </a:endParaRPr>
          </a:p>
          <a:p>
            <a:pPr algn="just"/>
            <a:endParaRPr lang="en-US" dirty="0">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544B0BC4-40A2-09B4-EB56-3637F8E8A2B2}"/>
              </a:ext>
            </a:extLst>
          </p:cNvPr>
          <p:cNvPicPr>
            <a:picLocks noChangeAspect="1"/>
          </p:cNvPicPr>
          <p:nvPr/>
        </p:nvPicPr>
        <p:blipFill>
          <a:blip r:embed="rId4"/>
          <a:stretch>
            <a:fillRect/>
          </a:stretch>
        </p:blipFill>
        <p:spPr>
          <a:xfrm>
            <a:off x="179295" y="149230"/>
            <a:ext cx="7064188" cy="6193895"/>
          </a:xfrm>
          <a:prstGeom prst="rect">
            <a:avLst/>
          </a:prstGeom>
        </p:spPr>
      </p:pic>
    </p:spTree>
    <p:extLst>
      <p:ext uri="{BB962C8B-B14F-4D97-AF65-F5344CB8AC3E}">
        <p14:creationId xmlns:p14="http://schemas.microsoft.com/office/powerpoint/2010/main" val="852373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575" y="2083871"/>
            <a:ext cx="10058400" cy="3139769"/>
          </a:xfrm>
        </p:spPr>
        <p:txBody>
          <a:bodyPr anchor="t">
            <a:noAutofit/>
          </a:bodyPr>
          <a:lstStyle/>
          <a:p>
            <a:pPr algn="ctr"/>
            <a:r>
              <a:rPr lang="en-US" sz="3600" i="1" dirty="0">
                <a:latin typeface="Segoe UI Semibold" panose="020B0702040204020203" pitchFamily="34" charset="0"/>
                <a:cs typeface="Segoe UI Semibold" panose="020B0702040204020203" pitchFamily="34" charset="0"/>
              </a:rPr>
              <a:t>Examples:</a:t>
            </a:r>
            <a:br>
              <a:rPr lang="en-US" sz="3600" i="1" dirty="0">
                <a:latin typeface="Segoe UI Semibold" panose="020B0702040204020203" pitchFamily="34" charset="0"/>
                <a:cs typeface="Segoe UI Semibold" panose="020B0702040204020203" pitchFamily="34" charset="0"/>
              </a:rPr>
            </a:br>
            <a:br>
              <a:rPr lang="en-US" sz="3600" i="1" dirty="0">
                <a:latin typeface="Segoe UI Semibold" panose="020B0702040204020203" pitchFamily="34" charset="0"/>
                <a:cs typeface="Segoe UI Semibold" panose="020B0702040204020203" pitchFamily="34" charset="0"/>
              </a:rPr>
            </a:br>
            <a:r>
              <a:rPr lang="en-US" sz="3600" i="1" dirty="0">
                <a:latin typeface="Segoe UI Semibold" panose="020B0702040204020203" pitchFamily="34" charset="0"/>
                <a:cs typeface="Segoe UI Semibold" panose="020B0702040204020203" pitchFamily="34" charset="0"/>
              </a:rPr>
              <a:t>Student ID# - S00123456</a:t>
            </a:r>
            <a:br>
              <a:rPr lang="en-US" sz="3600" i="1" dirty="0">
                <a:latin typeface="Segoe UI Semibold" panose="020B0702040204020203" pitchFamily="34" charset="0"/>
                <a:cs typeface="Segoe UI Semibold" panose="020B0702040204020203" pitchFamily="34" charset="0"/>
              </a:rPr>
            </a:br>
            <a:br>
              <a:rPr lang="en-US" sz="3600" i="1" dirty="0">
                <a:latin typeface="Segoe UI Semibold" panose="020B0702040204020203" pitchFamily="34" charset="0"/>
                <a:cs typeface="Segoe UI Semibold" panose="020B0702040204020203" pitchFamily="34" charset="0"/>
              </a:rPr>
            </a:br>
            <a:r>
              <a:rPr lang="en-US" sz="3600" i="1" dirty="0">
                <a:latin typeface="Segoe UI Semibold" panose="020B0702040204020203" pitchFamily="34" charset="0"/>
                <a:cs typeface="Segoe UI Semibold" panose="020B0702040204020203" pitchFamily="34" charset="0"/>
              </a:rPr>
              <a:t>Campus Email - </a:t>
            </a:r>
            <a:r>
              <a:rPr lang="en-US" sz="3600" i="1" dirty="0">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S00123456@TBR.edu</a:t>
            </a:r>
            <a:br>
              <a:rPr lang="en-US" sz="3600" i="1" dirty="0">
                <a:latin typeface="Segoe UI Semibold" panose="020B0702040204020203" pitchFamily="34" charset="0"/>
                <a:cs typeface="Segoe UI Semibold" panose="020B0702040204020203" pitchFamily="34" charset="0"/>
              </a:rPr>
            </a:br>
            <a:r>
              <a:rPr lang="en-US" sz="3600" i="1" dirty="0">
                <a:latin typeface="Segoe UI Semibold" panose="020B0702040204020203" pitchFamily="34" charset="0"/>
                <a:cs typeface="Segoe UI Semibold" panose="020B0702040204020203" pitchFamily="34" charset="0"/>
              </a:rPr>
              <a:t>Password – TBR-</a:t>
            </a:r>
            <a:r>
              <a:rPr lang="en-US" sz="3600" i="1" dirty="0" err="1">
                <a:latin typeface="Segoe UI Semibold" panose="020B0702040204020203" pitchFamily="34" charset="0"/>
                <a:cs typeface="Segoe UI Semibold" panose="020B0702040204020203" pitchFamily="34" charset="0"/>
              </a:rPr>
              <a:t>Welcomefmmddl</a:t>
            </a:r>
            <a:r>
              <a:rPr lang="en-US" sz="3600" i="1" dirty="0">
                <a:latin typeface="Segoe UI Semibold" panose="020B0702040204020203" pitchFamily="34" charset="0"/>
                <a:cs typeface="Segoe UI Semibold" panose="020B0702040204020203" pitchFamily="34" charset="0"/>
              </a:rPr>
              <a:t>!</a:t>
            </a:r>
            <a:br>
              <a:rPr lang="en-US" sz="3600" i="1" dirty="0">
                <a:latin typeface="Segoe UI Semibold" panose="020B0702040204020203" pitchFamily="34" charset="0"/>
                <a:cs typeface="Segoe UI Semibold" panose="020B0702040204020203" pitchFamily="34" charset="0"/>
              </a:rPr>
            </a:br>
            <a:br>
              <a:rPr lang="en-US" sz="3600" i="1" dirty="0">
                <a:latin typeface="Segoe UI Semibold" panose="020B0702040204020203" pitchFamily="34" charset="0"/>
                <a:cs typeface="Segoe UI Semibold" panose="020B0702040204020203" pitchFamily="34" charset="0"/>
              </a:rPr>
            </a:br>
            <a:r>
              <a:rPr lang="en-US" sz="3600" i="1" dirty="0">
                <a:latin typeface="Segoe UI Semibold" panose="020B0702040204020203" pitchFamily="34" charset="0"/>
                <a:cs typeface="Segoe UI Semibold" panose="020B0702040204020203" pitchFamily="34" charset="0"/>
              </a:rPr>
              <a:t>Help Desk – 615-366-4444</a:t>
            </a:r>
          </a:p>
        </p:txBody>
      </p:sp>
      <p:sp>
        <p:nvSpPr>
          <p:cNvPr id="3" name="Title 1"/>
          <p:cNvSpPr txBox="1">
            <a:spLocks/>
          </p:cNvSpPr>
          <p:nvPr/>
        </p:nvSpPr>
        <p:spPr>
          <a:xfrm>
            <a:off x="1207637" y="333900"/>
            <a:ext cx="10058400" cy="1450757"/>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i="1">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Student ID# &amp;</a:t>
            </a:r>
          </a:p>
          <a:p>
            <a:pPr algn="ctr"/>
            <a:r>
              <a:rPr lang="en-US" i="1">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Campus Email Address</a:t>
            </a:r>
          </a:p>
        </p:txBody>
      </p:sp>
    </p:spTree>
    <p:extLst>
      <p:ext uri="{BB962C8B-B14F-4D97-AF65-F5344CB8AC3E}">
        <p14:creationId xmlns:p14="http://schemas.microsoft.com/office/powerpoint/2010/main" val="1964656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800600" y="731520"/>
            <a:ext cx="6492240" cy="652780"/>
          </a:xfrm>
        </p:spPr>
        <p:txBody>
          <a:bodyPr>
            <a:normAutofit lnSpcReduction="10000"/>
          </a:bodyPr>
          <a:lstStyle/>
          <a:p>
            <a:r>
              <a:rPr lang="en-US" sz="4100" b="1" i="1" spc="-50" dirty="0">
                <a:solidFill>
                  <a:schemeClr val="bg2">
                    <a:lumMod val="25000"/>
                  </a:schemeClr>
                </a:solidFill>
                <a:latin typeface="Segoe UI Black" panose="020B0A02040204020203" pitchFamily="34" charset="0"/>
                <a:ea typeface="Segoe UI Black" panose="020B0A02040204020203" pitchFamily="34" charset="0"/>
                <a:cs typeface="Segoe UI Semibold"/>
              </a:rPr>
              <a:t>Agenda</a:t>
            </a:r>
          </a:p>
          <a:p>
            <a:endParaRPr lang="en-US" sz="4100" dirty="0">
              <a:latin typeface="Segoe UI Black" panose="020B0A02040204020203" pitchFamily="34" charset="0"/>
              <a:ea typeface="Segoe UI Black" panose="020B0A02040204020203" pitchFamily="34" charset="0"/>
            </a:endParaRPr>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139" b="-2"/>
          <a:stretch/>
        </p:blipFill>
        <p:spPr>
          <a:xfrm flipH="1">
            <a:off x="20" y="-12128"/>
            <a:ext cx="4654276" cy="6870127"/>
          </a:xfrm>
          <a:prstGeom prst="rect">
            <a:avLst/>
          </a:prstGeom>
        </p:spPr>
      </p:pic>
      <p:sp>
        <p:nvSpPr>
          <p:cNvPr id="6" name="TextBox 5"/>
          <p:cNvSpPr txBox="1"/>
          <p:nvPr/>
        </p:nvSpPr>
        <p:spPr>
          <a:xfrm>
            <a:off x="4875546" y="1552692"/>
            <a:ext cx="7233595" cy="3067506"/>
          </a:xfrm>
          <a:prstGeom prst="rect">
            <a:avLst/>
          </a:prstGeom>
          <a:noFill/>
        </p:spPr>
        <p:txBody>
          <a:bodyPr wrap="square" rtlCol="0">
            <a:spAutoFit/>
          </a:bodyPr>
          <a:lstStyle/>
          <a:p>
            <a:pPr marL="91440" lvl="0" indent="-91440" defTabSz="914400">
              <a:lnSpc>
                <a:spcPct val="90000"/>
              </a:lnSpc>
              <a:spcBef>
                <a:spcPts val="1200"/>
              </a:spcBef>
              <a:spcAft>
                <a:spcPts val="200"/>
              </a:spcAft>
              <a:buClr>
                <a:srgbClr val="4A66AC"/>
              </a:buClr>
              <a:buSzPct val="100000"/>
              <a:buFont typeface="Wingdings" panose="020B0604020202020204" pitchFamily="34" charset="0"/>
              <a:buChar char="ü"/>
            </a:pPr>
            <a:r>
              <a:rPr lang="en-US" sz="2500" dirty="0">
                <a:solidFill>
                  <a:prstClr val="black">
                    <a:lumMod val="75000"/>
                    <a:lumOff val="25000"/>
                  </a:prstClr>
                </a:solidFill>
                <a:latin typeface="Segoe UI Semibold"/>
              </a:rPr>
              <a:t>Complete registration paperwork</a:t>
            </a:r>
          </a:p>
          <a:p>
            <a:pPr marL="91440" lvl="0" indent="-91440" defTabSz="914400">
              <a:lnSpc>
                <a:spcPct val="90000"/>
              </a:lnSpc>
              <a:spcBef>
                <a:spcPts val="1200"/>
              </a:spcBef>
              <a:spcAft>
                <a:spcPts val="200"/>
              </a:spcAft>
              <a:buClr>
                <a:srgbClr val="4A66AC"/>
              </a:buClr>
              <a:buSzPct val="100000"/>
              <a:buFont typeface="Wingdings" panose="020B0604020202020204" pitchFamily="34" charset="0"/>
              <a:buChar char="ü"/>
            </a:pPr>
            <a:r>
              <a:rPr lang="en-US" sz="2500" dirty="0">
                <a:solidFill>
                  <a:prstClr val="black">
                    <a:lumMod val="75000"/>
                    <a:lumOff val="25000"/>
                  </a:prstClr>
                </a:solidFill>
                <a:latin typeface="Segoe UI Semibold"/>
              </a:rPr>
              <a:t> Discuss college policies</a:t>
            </a:r>
            <a:endParaRPr lang="en-US" sz="2500" dirty="0">
              <a:solidFill>
                <a:prstClr val="black">
                  <a:lumMod val="75000"/>
                  <a:lumOff val="25000"/>
                </a:prstClr>
              </a:solidFill>
              <a:latin typeface="Segoe UI Semibold"/>
              <a:cs typeface="Segoe UI Semibold"/>
            </a:endParaRPr>
          </a:p>
          <a:p>
            <a:pPr marL="91440" lvl="0" indent="-91440" defTabSz="914400">
              <a:lnSpc>
                <a:spcPct val="90000"/>
              </a:lnSpc>
              <a:spcBef>
                <a:spcPts val="1200"/>
              </a:spcBef>
              <a:spcAft>
                <a:spcPts val="200"/>
              </a:spcAft>
              <a:buClr>
                <a:srgbClr val="4A66AC"/>
              </a:buClr>
              <a:buSzPct val="100000"/>
              <a:buFont typeface="Wingdings" panose="020B0604020202020204" pitchFamily="34" charset="0"/>
              <a:buChar char="ü"/>
            </a:pPr>
            <a:r>
              <a:rPr lang="en-US" sz="2500" dirty="0">
                <a:solidFill>
                  <a:prstClr val="black">
                    <a:lumMod val="75000"/>
                    <a:lumOff val="25000"/>
                  </a:prstClr>
                </a:solidFill>
                <a:latin typeface="Segoe UI Semibold"/>
              </a:rPr>
              <a:t> Financial aid summary review</a:t>
            </a:r>
            <a:endParaRPr lang="en-US" sz="2500" dirty="0">
              <a:solidFill>
                <a:prstClr val="black">
                  <a:lumMod val="75000"/>
                  <a:lumOff val="25000"/>
                </a:prstClr>
              </a:solidFill>
              <a:latin typeface="Segoe UI Semibold"/>
              <a:cs typeface="Segoe UI Semibold"/>
            </a:endParaRPr>
          </a:p>
          <a:p>
            <a:pPr marL="91440" lvl="0" indent="-91440" defTabSz="914400">
              <a:lnSpc>
                <a:spcPct val="90000"/>
              </a:lnSpc>
              <a:spcBef>
                <a:spcPts val="1200"/>
              </a:spcBef>
              <a:spcAft>
                <a:spcPts val="200"/>
              </a:spcAft>
              <a:buClr>
                <a:srgbClr val="4A66AC"/>
              </a:buClr>
              <a:buSzPct val="100000"/>
              <a:buFont typeface="Wingdings" panose="020B0604020202020204" pitchFamily="34" charset="0"/>
              <a:buChar char="ü"/>
            </a:pPr>
            <a:r>
              <a:rPr lang="en-US" sz="2500" dirty="0">
                <a:solidFill>
                  <a:prstClr val="black">
                    <a:lumMod val="75000"/>
                    <a:lumOff val="25000"/>
                  </a:prstClr>
                </a:solidFill>
                <a:latin typeface="Segoe UI Semibold"/>
              </a:rPr>
              <a:t> Schedule to tour the program</a:t>
            </a:r>
            <a:endParaRPr lang="en-US" sz="1900" dirty="0">
              <a:solidFill>
                <a:prstClr val="black">
                  <a:lumMod val="75000"/>
                  <a:lumOff val="25000"/>
                </a:prstClr>
              </a:solidFill>
              <a:latin typeface="Segoe UI Semibold"/>
              <a:cs typeface="Segoe UI Semibold"/>
            </a:endParaRPr>
          </a:p>
          <a:p>
            <a:pPr marL="91440" lvl="0" indent="-91440" defTabSz="914400">
              <a:lnSpc>
                <a:spcPct val="90000"/>
              </a:lnSpc>
              <a:spcBef>
                <a:spcPts val="1200"/>
              </a:spcBef>
              <a:spcAft>
                <a:spcPts val="200"/>
              </a:spcAft>
              <a:buClr>
                <a:srgbClr val="4A66AC"/>
              </a:buClr>
              <a:buSzPct val="100000"/>
              <a:buFont typeface="Wingdings" panose="020B0604020202020204" pitchFamily="34" charset="0"/>
              <a:buChar char="ü"/>
            </a:pPr>
            <a:endParaRPr lang="en-US" sz="2500" dirty="0">
              <a:solidFill>
                <a:prstClr val="black">
                  <a:lumMod val="75000"/>
                  <a:lumOff val="25000"/>
                </a:prstClr>
              </a:solidFill>
              <a:latin typeface="Segoe UI Semibold"/>
              <a:cs typeface="Segoe UI Semibold"/>
            </a:endParaRPr>
          </a:p>
          <a:p>
            <a:pPr marL="91440" lvl="0" indent="-91440" defTabSz="914400">
              <a:lnSpc>
                <a:spcPct val="90000"/>
              </a:lnSpc>
              <a:spcBef>
                <a:spcPts val="1200"/>
              </a:spcBef>
              <a:spcAft>
                <a:spcPts val="200"/>
              </a:spcAft>
              <a:buClr>
                <a:srgbClr val="4A66AC"/>
              </a:buClr>
              <a:buSzPct val="100000"/>
              <a:buFont typeface="Calibri" panose="020F0502020204030204" pitchFamily="34" charset="0"/>
              <a:buChar char=" "/>
            </a:pPr>
            <a:r>
              <a:rPr lang="en-US" sz="2500" dirty="0">
                <a:solidFill>
                  <a:prstClr val="black">
                    <a:lumMod val="75000"/>
                    <a:lumOff val="25000"/>
                  </a:prstClr>
                </a:solidFill>
                <a:latin typeface="Segoe UI Semibold"/>
              </a:rPr>
              <a:t>   We’re so excited you’re here!</a:t>
            </a:r>
            <a:endParaRPr lang="en-US" sz="2500" dirty="0">
              <a:solidFill>
                <a:prstClr val="black">
                  <a:lumMod val="75000"/>
                  <a:lumOff val="25000"/>
                </a:prstClr>
              </a:solidFill>
              <a:latin typeface="Segoe UI Semibold"/>
              <a:cs typeface="Segoe UI Semibold"/>
            </a:endParaRPr>
          </a:p>
        </p:txBody>
      </p:sp>
    </p:spTree>
    <p:extLst>
      <p:ext uri="{BB962C8B-B14F-4D97-AF65-F5344CB8AC3E}">
        <p14:creationId xmlns:p14="http://schemas.microsoft.com/office/powerpoint/2010/main" val="2161738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6000" i="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Accessing</a:t>
            </a:r>
            <a:r>
              <a:rPr lang="en-US" sz="6000" i="1" cap="small"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 </a:t>
            </a:r>
            <a:r>
              <a:rPr lang="en-US" sz="6000" i="1" cap="small" dirty="0" err="1">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MyTCAT</a:t>
            </a:r>
            <a:r>
              <a:rPr lang="en-US" sz="6000" i="1" cap="small"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 Portal</a:t>
            </a:r>
            <a:endParaRPr lang="en-US" dirty="0">
              <a:solidFill>
                <a:srgbClr val="002060"/>
              </a:solidFill>
              <a:latin typeface="Segoe UI Black" panose="020B0A02040204020203" pitchFamily="34" charset="0"/>
              <a:ea typeface="Segoe UI Black" panose="020B0A02040204020203" pitchFamily="34" charset="0"/>
            </a:endParaRPr>
          </a:p>
        </p:txBody>
      </p:sp>
      <p:sp>
        <p:nvSpPr>
          <p:cNvPr id="3" name="Text Placeholder 2"/>
          <p:cNvSpPr>
            <a:spLocks noGrp="1"/>
          </p:cNvSpPr>
          <p:nvPr>
            <p:ph type="body" idx="1"/>
          </p:nvPr>
        </p:nvSpPr>
        <p:spPr/>
        <p:txBody>
          <a:bodyPr/>
          <a:lstStyle/>
          <a:p>
            <a:r>
              <a:rPr lang="en-US"/>
              <a:t>Via our website</a:t>
            </a:r>
          </a:p>
        </p:txBody>
      </p:sp>
      <p:sp>
        <p:nvSpPr>
          <p:cNvPr id="4" name="Content Placeholder 3"/>
          <p:cNvSpPr>
            <a:spLocks noGrp="1"/>
          </p:cNvSpPr>
          <p:nvPr>
            <p:ph sz="half" idx="2"/>
          </p:nvPr>
        </p:nvSpPr>
        <p:spPr/>
        <p:txBody>
          <a:bodyPr>
            <a:normAutofit/>
          </a:bodyPr>
          <a:lstStyle/>
          <a:p>
            <a:pPr marL="0" indent="0">
              <a:buNone/>
            </a:pPr>
            <a:r>
              <a:rPr lang="en-US" dirty="0">
                <a:latin typeface="Segoe UI" panose="020B0502040204020203" pitchFamily="34" charset="0"/>
                <a:cs typeface="Segoe UI" panose="020B0502040204020203" pitchFamily="34" charset="0"/>
                <a:hlinkClick r:id="rId3"/>
              </a:rPr>
              <a:t>www.TCATDickson.edu</a:t>
            </a:r>
            <a:endParaRPr lang="en-US" dirty="0">
              <a:latin typeface="Segoe UI" panose="020B0502040204020203" pitchFamily="34" charset="0"/>
              <a:cs typeface="Segoe UI" panose="020B0502040204020203" pitchFamily="34" charset="0"/>
            </a:endParaRPr>
          </a:p>
          <a:p>
            <a:pPr marL="0" indent="0">
              <a:buNone/>
            </a:pPr>
            <a:endParaRPr lang="en-US" sz="2000" cap="all" dirty="0">
              <a:solidFill>
                <a:schemeClr val="tx2"/>
              </a:solidFill>
            </a:endParaRPr>
          </a:p>
        </p:txBody>
      </p:sp>
      <p:sp>
        <p:nvSpPr>
          <p:cNvPr id="5" name="Text Placeholder 4"/>
          <p:cNvSpPr>
            <a:spLocks noGrp="1"/>
          </p:cNvSpPr>
          <p:nvPr>
            <p:ph type="body" sz="quarter" idx="3"/>
          </p:nvPr>
        </p:nvSpPr>
        <p:spPr/>
        <p:txBody>
          <a:bodyPr/>
          <a:lstStyle/>
          <a:p>
            <a:r>
              <a:rPr lang="en-US"/>
              <a:t>Via internet</a:t>
            </a:r>
          </a:p>
        </p:txBody>
      </p:sp>
      <p:sp>
        <p:nvSpPr>
          <p:cNvPr id="6" name="Content Placeholder 5"/>
          <p:cNvSpPr>
            <a:spLocks noGrp="1"/>
          </p:cNvSpPr>
          <p:nvPr>
            <p:ph sz="quarter" idx="4"/>
          </p:nvPr>
        </p:nvSpPr>
        <p:spPr/>
        <p:txBody>
          <a:bodyPr>
            <a:normAutofit/>
          </a:bodyPr>
          <a:lstStyle/>
          <a:p>
            <a:pPr>
              <a:spcBef>
                <a:spcPts val="0"/>
              </a:spcBef>
              <a:spcAft>
                <a:spcPts val="0"/>
              </a:spcAft>
            </a:pPr>
            <a:r>
              <a:rPr lang="en-US" dirty="0"/>
              <a:t>Enter </a:t>
            </a:r>
            <a:r>
              <a:rPr lang="en-US" dirty="0">
                <a:solidFill>
                  <a:schemeClr val="bg2">
                    <a:lumMod val="50000"/>
                  </a:schemeClr>
                </a:solidFill>
              </a:rPr>
              <a:t>portal.tbr.edu</a:t>
            </a:r>
          </a:p>
          <a:p>
            <a:pPr>
              <a:spcBef>
                <a:spcPts val="0"/>
              </a:spcBef>
              <a:spcAft>
                <a:spcPts val="0"/>
              </a:spcAft>
            </a:pPr>
            <a:r>
              <a:rPr lang="en-US" dirty="0"/>
              <a:t>in the address bar of your internet browser</a:t>
            </a:r>
          </a:p>
        </p:txBody>
      </p:sp>
      <p:pic>
        <p:nvPicPr>
          <p:cNvPr id="7" name="Picture 6"/>
          <p:cNvPicPr>
            <a:picLocks noChangeAspect="1"/>
          </p:cNvPicPr>
          <p:nvPr/>
        </p:nvPicPr>
        <p:blipFill>
          <a:blip r:embed="rId4"/>
          <a:stretch>
            <a:fillRect/>
          </a:stretch>
        </p:blipFill>
        <p:spPr>
          <a:xfrm>
            <a:off x="905991" y="3965771"/>
            <a:ext cx="4946170" cy="1470112"/>
          </a:xfrm>
          <a:prstGeom prst="rect">
            <a:avLst/>
          </a:prstGeom>
        </p:spPr>
      </p:pic>
      <p:cxnSp>
        <p:nvCxnSpPr>
          <p:cNvPr id="9" name="Straight Connector 8"/>
          <p:cNvCxnSpPr/>
          <p:nvPr/>
        </p:nvCxnSpPr>
        <p:spPr>
          <a:xfrm>
            <a:off x="6035040" y="1846052"/>
            <a:ext cx="0" cy="4239438"/>
          </a:xfrm>
          <a:prstGeom prst="line">
            <a:avLst/>
          </a:prstGeom>
        </p:spPr>
        <p:style>
          <a:lnRef idx="2">
            <a:schemeClr val="accent3"/>
          </a:lnRef>
          <a:fillRef idx="0">
            <a:schemeClr val="accent3"/>
          </a:fillRef>
          <a:effectRef idx="1">
            <a:schemeClr val="accent3"/>
          </a:effectRef>
          <a:fontRef idx="minor">
            <a:schemeClr val="tx1"/>
          </a:fontRef>
        </p:style>
      </p:cxnSp>
      <p:pic>
        <p:nvPicPr>
          <p:cNvPr id="10" name="Picture 9"/>
          <p:cNvPicPr>
            <a:picLocks noChangeAspect="1"/>
          </p:cNvPicPr>
          <p:nvPr/>
        </p:nvPicPr>
        <p:blipFill>
          <a:blip r:embed="rId5"/>
          <a:stretch>
            <a:fillRect/>
          </a:stretch>
        </p:blipFill>
        <p:spPr>
          <a:xfrm>
            <a:off x="6361550" y="4641584"/>
            <a:ext cx="3423581" cy="1226631"/>
          </a:xfrm>
          <a:prstGeom prst="rect">
            <a:avLst/>
          </a:prstGeom>
        </p:spPr>
      </p:pic>
      <p:cxnSp>
        <p:nvCxnSpPr>
          <p:cNvPr id="12" name="Straight Connector 11"/>
          <p:cNvCxnSpPr/>
          <p:nvPr/>
        </p:nvCxnSpPr>
        <p:spPr>
          <a:xfrm>
            <a:off x="662152" y="2480441"/>
            <a:ext cx="11088414" cy="10511"/>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339748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0" y="4453127"/>
            <a:ext cx="10058400" cy="1485217"/>
          </a:xfrm>
        </p:spPr>
        <p:txBody>
          <a:bodyPr>
            <a:normAutofit fontScale="77500" lnSpcReduction="20000"/>
          </a:bodyPr>
          <a:lstStyle/>
          <a:p>
            <a:pPr algn="ctr"/>
            <a:r>
              <a:rPr lang="en-US" sz="6600" i="1" cap="small" dirty="0" err="1">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MyTCAT</a:t>
            </a:r>
            <a:r>
              <a:rPr lang="en-US" sz="6600" i="1" cap="small"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 Portal</a:t>
            </a:r>
          </a:p>
          <a:p>
            <a:pPr algn="ctr"/>
            <a:r>
              <a:rPr lang="en-US" cap="none" dirty="0">
                <a:latin typeface="Segoe UI Semibold" panose="020B0702040204020203" pitchFamily="34" charset="0"/>
                <a:cs typeface="Segoe UI Semibold" panose="020B0702040204020203" pitchFamily="34" charset="0"/>
                <a:hlinkClick r:id="rId3"/>
              </a:rPr>
              <a:t>Tammy.Sullivan@TCATDickson.edu</a:t>
            </a:r>
            <a:r>
              <a:rPr lang="en-US" cap="none" dirty="0">
                <a:latin typeface="Segoe UI Semibold" panose="020B0702040204020203" pitchFamily="34" charset="0"/>
                <a:cs typeface="Segoe UI Semibold" panose="020B0702040204020203" pitchFamily="34" charset="0"/>
              </a:rPr>
              <a:t> for Dickson</a:t>
            </a:r>
          </a:p>
          <a:p>
            <a:pPr algn="ctr"/>
            <a:r>
              <a:rPr lang="en-US" cap="none" dirty="0">
                <a:latin typeface="Segoe UI Semibold" panose="020B0702040204020203" pitchFamily="34" charset="0"/>
                <a:cs typeface="Segoe UI Semibold" panose="020B0702040204020203" pitchFamily="34" charset="0"/>
                <a:hlinkClick r:id="rId4"/>
              </a:rPr>
              <a:t>Lisa.Sullivan@TCATDickson.edu</a:t>
            </a:r>
            <a:r>
              <a:rPr lang="en-US" cap="none" dirty="0">
                <a:latin typeface="Segoe UI Semibold" panose="020B0702040204020203" pitchFamily="34" charset="0"/>
                <a:cs typeface="Segoe UI Semibold" panose="020B0702040204020203" pitchFamily="34" charset="0"/>
              </a:rPr>
              <a:t> for Clarksville</a:t>
            </a:r>
          </a:p>
          <a:p>
            <a:pPr algn="ctr"/>
            <a:endParaRPr lang="en-US" i="1" cap="small" dirty="0">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pic>
        <p:nvPicPr>
          <p:cNvPr id="4"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rcRect t="14986"/>
          <a:stretch>
            <a:fillRect/>
          </a:stretch>
        </p:blipFill>
        <p:spPr>
          <a:xfrm>
            <a:off x="1804626" y="155937"/>
            <a:ext cx="8582748" cy="4104647"/>
          </a:xfrm>
        </p:spPr>
      </p:pic>
    </p:spTree>
    <p:extLst>
      <p:ext uri="{BB962C8B-B14F-4D97-AF65-F5344CB8AC3E}">
        <p14:creationId xmlns:p14="http://schemas.microsoft.com/office/powerpoint/2010/main" val="1078947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TextBox 12">
            <a:extLst>
              <a:ext uri="{FF2B5EF4-FFF2-40B4-BE49-F238E27FC236}">
                <a16:creationId xmlns:a16="http://schemas.microsoft.com/office/drawing/2014/main" id="{491B8ED1-49A4-4DC0-BC0E-1E3DA2E7F783}"/>
              </a:ext>
            </a:extLst>
          </p:cNvPr>
          <p:cNvSpPr txBox="1"/>
          <p:nvPr/>
        </p:nvSpPr>
        <p:spPr>
          <a:xfrm>
            <a:off x="492370" y="516835"/>
            <a:ext cx="3084844" cy="2103875"/>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defTabSz="914400">
              <a:lnSpc>
                <a:spcPct val="85000"/>
              </a:lnSpc>
              <a:spcBef>
                <a:spcPct val="0"/>
              </a:spcBef>
              <a:spcAft>
                <a:spcPts val="600"/>
              </a:spcAft>
            </a:pPr>
            <a:r>
              <a:rPr lang="en-US" sz="3600" i="1" spc="-50">
                <a:solidFill>
                  <a:srgbClr val="FFFFFF"/>
                </a:solidFill>
                <a:latin typeface="Segoe UI Black" panose="020B0A02040204020203" pitchFamily="34" charset="0"/>
                <a:ea typeface="Segoe UI Black" panose="020B0A02040204020203" pitchFamily="34" charset="0"/>
                <a:cs typeface="Segoe UI Semibold"/>
              </a:rPr>
              <a:t>Protecting Your Private Records</a:t>
            </a:r>
          </a:p>
        </p:txBody>
      </p:sp>
      <p:sp>
        <p:nvSpPr>
          <p:cNvPr id="3" name="Text Placeholder 2">
            <a:extLst>
              <a:ext uri="{FF2B5EF4-FFF2-40B4-BE49-F238E27FC236}">
                <a16:creationId xmlns:a16="http://schemas.microsoft.com/office/drawing/2014/main" id="{C17D0871-40D5-46E6-BDE2-968B0A7CA55A}"/>
              </a:ext>
            </a:extLst>
          </p:cNvPr>
          <p:cNvSpPr>
            <a:spLocks noGrp="1"/>
          </p:cNvSpPr>
          <p:nvPr>
            <p:ph type="body" sz="half" idx="2"/>
          </p:nvPr>
        </p:nvSpPr>
        <p:spPr>
          <a:xfrm>
            <a:off x="578635" y="2374618"/>
            <a:ext cx="2883561" cy="3335519"/>
          </a:xfrm>
        </p:spPr>
        <p:txBody>
          <a:bodyPr vert="horz" lIns="0" tIns="45720" rIns="0" bIns="45720" rtlCol="0" anchor="t">
            <a:noAutofit/>
          </a:bodyPr>
          <a:lstStyle/>
          <a:p>
            <a:pPr algn="ctr">
              <a:spcAft>
                <a:spcPct val="0"/>
              </a:spcAft>
            </a:pPr>
            <a:r>
              <a:rPr lang="en-US" sz="2000" dirty="0">
                <a:latin typeface="Segoe UI"/>
                <a:cs typeface="Segoe UI"/>
              </a:rPr>
              <a:t>You can authorize TCAT to release your information to specific third-party individuals (parents, guardians, case workers, employers, etc...) by signing a FERPA Release Form. </a:t>
            </a:r>
            <a:endParaRPr lang="en-US" dirty="0">
              <a:cs typeface="Segoe UI Semibold"/>
            </a:endParaRPr>
          </a:p>
          <a:p>
            <a:pPr algn="ctr">
              <a:spcAft>
                <a:spcPct val="0"/>
              </a:spcAft>
            </a:pPr>
            <a:endParaRPr lang="en-US" sz="2000" dirty="0">
              <a:latin typeface="Segoe UI"/>
              <a:cs typeface="Segoe UI"/>
            </a:endParaRPr>
          </a:p>
          <a:p>
            <a:pPr algn="ctr">
              <a:spcBef>
                <a:spcPts val="0"/>
              </a:spcBef>
              <a:spcAft>
                <a:spcPct val="0"/>
              </a:spcAft>
            </a:pPr>
            <a:r>
              <a:rPr lang="en-US" sz="2000" dirty="0">
                <a:latin typeface="Segoe UI"/>
                <a:cs typeface="Segoe UI"/>
              </a:rPr>
              <a:t>FERPA is to</a:t>
            </a:r>
          </a:p>
          <a:p>
            <a:pPr algn="ctr">
              <a:spcBef>
                <a:spcPts val="0"/>
              </a:spcBef>
              <a:spcAft>
                <a:spcPct val="0"/>
              </a:spcAft>
            </a:pPr>
            <a:r>
              <a:rPr lang="en-US" sz="2000" dirty="0">
                <a:latin typeface="Segoe UI"/>
                <a:cs typeface="Segoe UI"/>
              </a:rPr>
              <a:t>Education records</a:t>
            </a:r>
          </a:p>
          <a:p>
            <a:pPr algn="ctr">
              <a:spcBef>
                <a:spcPts val="0"/>
              </a:spcBef>
              <a:spcAft>
                <a:spcPct val="0"/>
              </a:spcAft>
            </a:pPr>
            <a:r>
              <a:rPr lang="en-US" sz="2000" dirty="0">
                <a:latin typeface="Segoe UI"/>
                <a:cs typeface="Segoe UI"/>
              </a:rPr>
              <a:t>as</a:t>
            </a:r>
            <a:endParaRPr lang="en-US" dirty="0"/>
          </a:p>
          <a:p>
            <a:pPr algn="ctr">
              <a:spcBef>
                <a:spcPts val="0"/>
              </a:spcBef>
              <a:spcAft>
                <a:spcPct val="0"/>
              </a:spcAft>
            </a:pPr>
            <a:r>
              <a:rPr lang="en-US" sz="2000" dirty="0">
                <a:latin typeface="Segoe UI"/>
                <a:cs typeface="Segoe UI"/>
              </a:rPr>
              <a:t>HIPPA is to</a:t>
            </a:r>
          </a:p>
          <a:p>
            <a:pPr algn="ctr">
              <a:spcBef>
                <a:spcPts val="0"/>
              </a:spcBef>
              <a:spcAft>
                <a:spcPct val="0"/>
              </a:spcAft>
            </a:pPr>
            <a:r>
              <a:rPr lang="en-US" sz="2000" dirty="0">
                <a:latin typeface="Segoe UI"/>
                <a:cs typeface="Segoe UI"/>
              </a:rPr>
              <a:t>Medical records.</a:t>
            </a:r>
          </a:p>
        </p:txBody>
      </p:sp>
      <p:sp>
        <p:nvSpPr>
          <p:cNvPr id="28" name="Rectangle 27">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6" descr="A screenshot of a cell phone&#10;&#10;Description generated with very high confidence">
            <a:extLst>
              <a:ext uri="{FF2B5EF4-FFF2-40B4-BE49-F238E27FC236}">
                <a16:creationId xmlns:a16="http://schemas.microsoft.com/office/drawing/2014/main" id="{46658890-E3EB-4A2A-B9DE-90021D3FDC32}"/>
              </a:ext>
            </a:extLst>
          </p:cNvPr>
          <p:cNvPicPr>
            <a:picLocks noChangeAspect="1"/>
          </p:cNvPicPr>
          <p:nvPr/>
        </p:nvPicPr>
        <p:blipFill rotWithShape="1">
          <a:blip r:embed="rId3"/>
          <a:srcRect l="3824" r="4780" b="374"/>
          <a:stretch/>
        </p:blipFill>
        <p:spPr>
          <a:xfrm>
            <a:off x="4742017" y="650163"/>
            <a:ext cx="6798082" cy="5557674"/>
          </a:xfrm>
          <a:prstGeom prst="rect">
            <a:avLst/>
          </a:prstGeom>
        </p:spPr>
      </p:pic>
      <p:sp>
        <p:nvSpPr>
          <p:cNvPr id="10" name="Text Placeholder 3">
            <a:extLst>
              <a:ext uri="{FF2B5EF4-FFF2-40B4-BE49-F238E27FC236}">
                <a16:creationId xmlns:a16="http://schemas.microsoft.com/office/drawing/2014/main" id="{105E258D-BDE2-43D1-B788-6560AB3892FF}"/>
              </a:ext>
            </a:extLst>
          </p:cNvPr>
          <p:cNvSpPr>
            <a:spLocks noGrp="1"/>
          </p:cNvSpPr>
          <p:nvPr/>
        </p:nvSpPr>
        <p:spPr bwMode="auto">
          <a:xfrm>
            <a:off x="-2366962" y="4313238"/>
            <a:ext cx="2319337"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685800" rtl="0" eaLnBrk="0" fontAlgn="base" hangingPunct="0">
              <a:lnSpc>
                <a:spcPct val="110000"/>
              </a:lnSpc>
              <a:spcBef>
                <a:spcPts val="1200"/>
              </a:spcBef>
              <a:spcAft>
                <a:spcPct val="0"/>
              </a:spcAft>
              <a:buClr>
                <a:schemeClr val="tx2"/>
              </a:buClr>
              <a:buFont typeface="Arial" panose="020B0604020202020204" pitchFamily="34" charset="0"/>
              <a:buNone/>
              <a:defRPr sz="1400" kern="1200" baseline="0">
                <a:solidFill>
                  <a:schemeClr val="bg2"/>
                </a:solidFill>
                <a:latin typeface="+mn-lt"/>
                <a:ea typeface="+mn-ea"/>
                <a:cs typeface="+mn-cs"/>
              </a:defRPr>
            </a:lvl1pPr>
            <a:lvl2pPr marL="342900" indent="0" algn="l" defTabSz="685800" rtl="0" eaLnBrk="0" fontAlgn="base" hangingPunct="0">
              <a:lnSpc>
                <a:spcPct val="110000"/>
              </a:lnSpc>
              <a:spcBef>
                <a:spcPts val="700"/>
              </a:spcBef>
              <a:spcAft>
                <a:spcPct val="0"/>
              </a:spcAft>
              <a:buClr>
                <a:schemeClr val="tx2"/>
              </a:buClr>
              <a:buFont typeface="Gill Sans MT" panose="020B0502020104020203" pitchFamily="34" charset="0"/>
              <a:buNone/>
              <a:defRPr sz="1050" kern="1200">
                <a:solidFill>
                  <a:srgbClr val="595959"/>
                </a:solidFill>
                <a:latin typeface="+mn-lt"/>
                <a:ea typeface="+mn-ea"/>
                <a:cs typeface="+mn-cs"/>
              </a:defRPr>
            </a:lvl2pPr>
            <a:lvl3pPr marL="685800" indent="0" algn="l" defTabSz="685800" rtl="0" eaLnBrk="0" fontAlgn="base" hangingPunct="0">
              <a:lnSpc>
                <a:spcPct val="110000"/>
              </a:lnSpc>
              <a:spcBef>
                <a:spcPts val="700"/>
              </a:spcBef>
              <a:spcAft>
                <a:spcPct val="0"/>
              </a:spcAft>
              <a:buClr>
                <a:schemeClr val="tx2"/>
              </a:buClr>
              <a:buFont typeface="Arial" panose="020B0604020202020204" pitchFamily="34" charset="0"/>
              <a:buNone/>
              <a:defRPr sz="900" kern="1200">
                <a:solidFill>
                  <a:srgbClr val="595959"/>
                </a:solidFill>
                <a:latin typeface="+mn-lt"/>
                <a:ea typeface="+mn-ea"/>
                <a:cs typeface="+mn-cs"/>
              </a:defRPr>
            </a:lvl3pPr>
            <a:lvl4pPr marL="1028700" indent="0" algn="l" defTabSz="685800" rtl="0" eaLnBrk="0" fontAlgn="base" hangingPunct="0">
              <a:lnSpc>
                <a:spcPct val="110000"/>
              </a:lnSpc>
              <a:spcBef>
                <a:spcPts val="700"/>
              </a:spcBef>
              <a:spcAft>
                <a:spcPct val="0"/>
              </a:spcAft>
              <a:buClr>
                <a:schemeClr val="tx2"/>
              </a:buClr>
              <a:buFont typeface="Gill Sans MT" panose="020B0502020104020203" pitchFamily="34" charset="0"/>
              <a:buNone/>
              <a:defRPr sz="750" kern="1200">
                <a:solidFill>
                  <a:srgbClr val="595959"/>
                </a:solidFill>
                <a:latin typeface="+mn-lt"/>
                <a:ea typeface="+mn-ea"/>
                <a:cs typeface="+mn-cs"/>
              </a:defRPr>
            </a:lvl4pPr>
            <a:lvl5pPr marL="1371600" indent="0" algn="l" defTabSz="685800" rtl="0" eaLnBrk="0" fontAlgn="base" hangingPunct="0">
              <a:lnSpc>
                <a:spcPct val="110000"/>
              </a:lnSpc>
              <a:spcBef>
                <a:spcPts val="700"/>
              </a:spcBef>
              <a:spcAft>
                <a:spcPct val="0"/>
              </a:spcAft>
              <a:buClr>
                <a:schemeClr val="tx2"/>
              </a:buClr>
              <a:buFont typeface="Arial" panose="020B0604020202020204" pitchFamily="34" charset="0"/>
              <a:buNone/>
              <a:defRPr sz="750" kern="1200">
                <a:solidFill>
                  <a:srgbClr val="595959"/>
                </a:solidFill>
                <a:latin typeface="+mn-lt"/>
                <a:ea typeface="+mn-ea"/>
                <a:cs typeface="+mn-cs"/>
              </a:defRPr>
            </a:lvl5pPr>
            <a:lvl6pPr marL="1714500" indent="0" algn="l" defTabSz="685800" rtl="0" eaLnBrk="1" latinLnBrk="0" hangingPunct="1">
              <a:lnSpc>
                <a:spcPct val="110000"/>
              </a:lnSpc>
              <a:spcBef>
                <a:spcPts val="700"/>
              </a:spcBef>
              <a:buClr>
                <a:schemeClr val="tx2"/>
              </a:buClr>
              <a:buFont typeface="Gill Sans MT" panose="020B0502020104020203" pitchFamily="34" charset="0"/>
              <a:buNone/>
              <a:defRPr sz="750" kern="1200">
                <a:solidFill>
                  <a:schemeClr val="tx1">
                    <a:lumMod val="65000"/>
                    <a:lumOff val="35000"/>
                  </a:schemeClr>
                </a:solidFill>
                <a:latin typeface="+mn-lt"/>
                <a:ea typeface="+mn-ea"/>
                <a:cs typeface="+mn-cs"/>
              </a:defRPr>
            </a:lvl6pPr>
            <a:lvl7pPr marL="2057400" indent="0" algn="l" defTabSz="685800" rtl="0" eaLnBrk="1" latinLnBrk="0" hangingPunct="1">
              <a:lnSpc>
                <a:spcPct val="110000"/>
              </a:lnSpc>
              <a:spcBef>
                <a:spcPts val="700"/>
              </a:spcBef>
              <a:buClr>
                <a:schemeClr val="tx2"/>
              </a:buClr>
              <a:buFont typeface="Arial" panose="020B0604020202020204" pitchFamily="34" charset="0"/>
              <a:buNone/>
              <a:defRPr sz="750" kern="1200">
                <a:solidFill>
                  <a:schemeClr val="tx1">
                    <a:lumMod val="65000"/>
                    <a:lumOff val="35000"/>
                  </a:schemeClr>
                </a:solidFill>
                <a:latin typeface="+mn-lt"/>
                <a:ea typeface="+mn-ea"/>
                <a:cs typeface="+mn-cs"/>
              </a:defRPr>
            </a:lvl7pPr>
            <a:lvl8pPr marL="2400300" indent="0" algn="l" defTabSz="685800" rtl="0" eaLnBrk="1" latinLnBrk="0" hangingPunct="1">
              <a:lnSpc>
                <a:spcPct val="110000"/>
              </a:lnSpc>
              <a:spcBef>
                <a:spcPts val="700"/>
              </a:spcBef>
              <a:buClr>
                <a:schemeClr val="tx2"/>
              </a:buClr>
              <a:buFont typeface="Gill Sans MT" panose="020B0502020104020203" pitchFamily="34" charset="0"/>
              <a:buNone/>
              <a:defRPr sz="750" kern="1200" baseline="0">
                <a:solidFill>
                  <a:schemeClr val="tx1">
                    <a:lumMod val="65000"/>
                    <a:lumOff val="35000"/>
                  </a:schemeClr>
                </a:solidFill>
                <a:latin typeface="+mn-lt"/>
                <a:ea typeface="+mn-ea"/>
                <a:cs typeface="+mn-cs"/>
              </a:defRPr>
            </a:lvl8pPr>
            <a:lvl9pPr marL="2743200" indent="0" algn="l" defTabSz="685800" rtl="0" eaLnBrk="1" latinLnBrk="0" hangingPunct="1">
              <a:lnSpc>
                <a:spcPct val="110000"/>
              </a:lnSpc>
              <a:spcBef>
                <a:spcPts val="700"/>
              </a:spcBef>
              <a:buClr>
                <a:schemeClr val="tx2"/>
              </a:buClr>
              <a:buFont typeface="Arial" panose="020B0604020202020204" pitchFamily="34" charset="0"/>
              <a:buNone/>
              <a:defRPr sz="750" kern="1200" baseline="0">
                <a:solidFill>
                  <a:schemeClr val="tx1">
                    <a:lumMod val="65000"/>
                    <a:lumOff val="35000"/>
                  </a:schemeClr>
                </a:solidFill>
                <a:latin typeface="+mn-lt"/>
                <a:ea typeface="+mn-ea"/>
                <a:cs typeface="+mn-cs"/>
              </a:defRPr>
            </a:lvl9pPr>
          </a:lstStyle>
          <a:p>
            <a:pPr eaLnBrk="1" hangingPunct="1">
              <a:defRPr/>
            </a:pPr>
            <a:endParaRPr lang="en-US" altLang="en-US" sz="1600"/>
          </a:p>
        </p:txBody>
      </p:sp>
    </p:spTree>
    <p:extLst>
      <p:ext uri="{BB962C8B-B14F-4D97-AF65-F5344CB8AC3E}">
        <p14:creationId xmlns:p14="http://schemas.microsoft.com/office/powerpoint/2010/main" val="316329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321" y="434631"/>
            <a:ext cx="10058400" cy="981705"/>
          </a:xfrm>
        </p:spPr>
        <p:txBody>
          <a:bodyPr anchor="ctr"/>
          <a:lstStyle/>
          <a:p>
            <a:pPr algn="ctr"/>
            <a:r>
              <a:rPr lang="en-US" i="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2023-24 Fee Assessments</a:t>
            </a:r>
          </a:p>
        </p:txBody>
      </p:sp>
      <p:sp>
        <p:nvSpPr>
          <p:cNvPr id="6" name="Rectangle 136"/>
          <p:cNvSpPr>
            <a:spLocks noChangeArrowheads="1"/>
          </p:cNvSpPr>
          <p:nvPr/>
        </p:nvSpPr>
        <p:spPr bwMode="auto">
          <a:xfrm>
            <a:off x="282907" y="2824644"/>
            <a:ext cx="5689600" cy="3336925"/>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lgn="ctr" eaLnBrk="1" hangingPunct="1">
              <a:lnSpc>
                <a:spcPct val="100000"/>
              </a:lnSpc>
              <a:spcBef>
                <a:spcPct val="0"/>
              </a:spcBef>
              <a:buClrTx/>
              <a:buFontTx/>
              <a:buNone/>
            </a:pPr>
            <a:r>
              <a:rPr lang="en-US" altLang="en-US" sz="2400">
                <a:solidFill>
                  <a:schemeClr val="tx1"/>
                </a:solidFill>
                <a:latin typeface="CopprplGoth Bd BT" charset="0"/>
              </a:rPr>
              <a:t> </a:t>
            </a:r>
          </a:p>
        </p:txBody>
      </p:sp>
      <p:graphicFrame>
        <p:nvGraphicFramePr>
          <p:cNvPr id="7" name="Group 134"/>
          <p:cNvGraphicFramePr>
            <a:graphicFrameLocks/>
          </p:cNvGraphicFramePr>
          <p:nvPr>
            <p:extLst>
              <p:ext uri="{D42A27DB-BD31-4B8C-83A1-F6EECF244321}">
                <p14:modId xmlns:p14="http://schemas.microsoft.com/office/powerpoint/2010/main" val="1053728101"/>
              </p:ext>
            </p:extLst>
          </p:nvPr>
        </p:nvGraphicFramePr>
        <p:xfrm>
          <a:off x="282907" y="1900719"/>
          <a:ext cx="7543800" cy="4260852"/>
        </p:xfrm>
        <a:graphic>
          <a:graphicData uri="http://schemas.openxmlformats.org/drawingml/2006/table">
            <a:tbl>
              <a:tblPr/>
              <a:tblGrid>
                <a:gridCol w="1885950">
                  <a:extLst>
                    <a:ext uri="{9D8B030D-6E8A-4147-A177-3AD203B41FA5}">
                      <a16:colId xmlns:a16="http://schemas.microsoft.com/office/drawing/2014/main" val="20000"/>
                    </a:ext>
                  </a:extLst>
                </a:gridCol>
                <a:gridCol w="1885950">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tblGrid>
              <a:tr h="917081">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200" b="0" i="0" u="none" strike="noStrike" cap="none" normalizeH="0" baseline="0" dirty="0">
                          <a:ln>
                            <a:noFill/>
                          </a:ln>
                          <a:solidFill>
                            <a:schemeClr val="tx1"/>
                          </a:solidFill>
                          <a:effectLst/>
                          <a:latin typeface="Arial" charset="0"/>
                        </a:rPr>
                        <a:t>Registered Clock Hours</a:t>
                      </a:r>
                    </a:p>
                  </a:txBody>
                  <a:tcPr marT="45718" marB="45718"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200" b="0" i="0" u="none" strike="noStrike" cap="none" normalizeH="0" baseline="0" dirty="0">
                          <a:ln>
                            <a:noFill/>
                          </a:ln>
                          <a:solidFill>
                            <a:schemeClr val="tx1"/>
                          </a:solidFill>
                          <a:effectLst/>
                          <a:latin typeface="Arial" charset="0"/>
                        </a:rPr>
                        <a:t>Maintenance Fee</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200" b="0" i="0" u="none" strike="noStrike" cap="none" normalizeH="0" baseline="0" dirty="0">
                          <a:ln>
                            <a:noFill/>
                          </a:ln>
                          <a:solidFill>
                            <a:schemeClr val="tx1"/>
                          </a:solidFill>
                          <a:effectLst/>
                          <a:latin typeface="Arial" charset="0"/>
                        </a:rPr>
                        <a:t>Technology Access Fee</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TOTAL</a:t>
                      </a:r>
                    </a:p>
                  </a:txBody>
                  <a:tcPr marT="45718" marB="45718"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5123">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1-40</a:t>
                      </a:r>
                    </a:p>
                  </a:txBody>
                  <a:tcPr marT="45718" marB="45718"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$201</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$45</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$256</a:t>
                      </a:r>
                    </a:p>
                  </a:txBody>
                  <a:tcPr marT="45718" marB="45718"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5123">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41-80</a:t>
                      </a:r>
                    </a:p>
                  </a:txBody>
                  <a:tcPr marT="45718" marB="45718"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$271</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$45</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$326</a:t>
                      </a:r>
                    </a:p>
                  </a:txBody>
                  <a:tcPr marT="45718" marB="45718"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5123">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a:ln>
                            <a:noFill/>
                          </a:ln>
                          <a:solidFill>
                            <a:schemeClr val="tx1"/>
                          </a:solidFill>
                          <a:effectLst/>
                          <a:latin typeface="Arial" charset="0"/>
                        </a:rPr>
                        <a:t>81-135</a:t>
                      </a:r>
                    </a:p>
                  </a:txBody>
                  <a:tcPr marT="45718" marB="45718"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$410</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$45</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$465</a:t>
                      </a:r>
                    </a:p>
                  </a:txBody>
                  <a:tcPr marT="45718" marB="45718"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5123">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a:ln>
                            <a:noFill/>
                          </a:ln>
                          <a:solidFill>
                            <a:schemeClr val="tx1"/>
                          </a:solidFill>
                          <a:effectLst/>
                          <a:latin typeface="Arial" charset="0"/>
                        </a:rPr>
                        <a:t>136-217</a:t>
                      </a:r>
                    </a:p>
                  </a:txBody>
                  <a:tcPr marT="45718" marB="45718"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$714</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a:ln>
                            <a:noFill/>
                          </a:ln>
                          <a:solidFill>
                            <a:schemeClr val="tx1"/>
                          </a:solidFill>
                          <a:effectLst/>
                          <a:latin typeface="Arial" charset="0"/>
                        </a:rPr>
                        <a:t>$73</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$797</a:t>
                      </a:r>
                    </a:p>
                  </a:txBody>
                  <a:tcPr marT="45718" marB="45718"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5123">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a:ln>
                            <a:noFill/>
                          </a:ln>
                          <a:solidFill>
                            <a:schemeClr val="tx1"/>
                          </a:solidFill>
                          <a:effectLst/>
                          <a:latin typeface="Arial" charset="0"/>
                        </a:rPr>
                        <a:t>218-340</a:t>
                      </a:r>
                    </a:p>
                  </a:txBody>
                  <a:tcPr marT="45718" marB="45718"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$1,153</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a:ln>
                            <a:noFill/>
                          </a:ln>
                          <a:solidFill>
                            <a:schemeClr val="tx1"/>
                          </a:solidFill>
                          <a:effectLst/>
                          <a:latin typeface="Arial" charset="0"/>
                        </a:rPr>
                        <a:t>$73</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$1,236</a:t>
                      </a:r>
                    </a:p>
                  </a:txBody>
                  <a:tcPr marT="45718" marB="45718"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56">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341-432</a:t>
                      </a:r>
                    </a:p>
                  </a:txBody>
                  <a:tcPr marT="45718" marB="45718"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$1,290</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a:ln>
                            <a:noFill/>
                          </a:ln>
                          <a:solidFill>
                            <a:schemeClr val="tx1"/>
                          </a:solidFill>
                          <a:effectLst/>
                          <a:latin typeface="Arial" charset="0"/>
                        </a:rPr>
                        <a:t>$73</a:t>
                      </a:r>
                    </a:p>
                  </a:txBody>
                  <a:tcPr marT="45718" marB="45718"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Arial" charset="0"/>
                        </a:rPr>
                        <a:t>$1,373</a:t>
                      </a:r>
                    </a:p>
                  </a:txBody>
                  <a:tcPr marT="45718" marB="45718"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8" name="TextBox 7"/>
          <p:cNvSpPr txBox="1"/>
          <p:nvPr/>
        </p:nvSpPr>
        <p:spPr>
          <a:xfrm>
            <a:off x="7999246" y="1896731"/>
            <a:ext cx="3909847" cy="2400657"/>
          </a:xfrm>
          <a:prstGeom prst="rect">
            <a:avLst/>
          </a:prstGeom>
          <a:noFill/>
        </p:spPr>
        <p:txBody>
          <a:bodyPr wrap="square" rtlCol="0">
            <a:spAutoFit/>
          </a:bodyPr>
          <a:lstStyle/>
          <a:p>
            <a:pPr algn="ctr"/>
            <a:r>
              <a:rPr lang="en-US" altLang="en-US" sz="2000" dirty="0">
                <a:latin typeface="Segoe UI" panose="020B0502040204020203" pitchFamily="34" charset="0"/>
                <a:cs typeface="Segoe UI" panose="020B0502040204020203" pitchFamily="34" charset="0"/>
              </a:rPr>
              <a:t>Nursing &amp; Welding </a:t>
            </a:r>
          </a:p>
          <a:p>
            <a:pPr algn="ctr"/>
            <a:r>
              <a:rPr lang="en-US" altLang="en-US" sz="2000" dirty="0">
                <a:latin typeface="Segoe UI" panose="020B0502040204020203" pitchFamily="34" charset="0"/>
                <a:cs typeface="Segoe UI" panose="020B0502040204020203" pitchFamily="34" charset="0"/>
              </a:rPr>
              <a:t>Add-on fee: </a:t>
            </a:r>
          </a:p>
          <a:p>
            <a:pPr algn="ctr"/>
            <a:r>
              <a:rPr lang="en-US" altLang="en-US" sz="2000" dirty="0">
                <a:latin typeface="Segoe UI" panose="020B0502040204020203" pitchFamily="34" charset="0"/>
                <a:cs typeface="Segoe UI" panose="020B0502040204020203" pitchFamily="34" charset="0"/>
              </a:rPr>
              <a:t>$100/term</a:t>
            </a:r>
          </a:p>
          <a:p>
            <a:pPr lvl="1" algn="ctr"/>
            <a:endParaRPr lang="en-US" altLang="en-US" sz="2000" dirty="0">
              <a:latin typeface="Segoe UI" panose="020B0502040204020203" pitchFamily="34" charset="0"/>
              <a:cs typeface="Segoe UI" panose="020B0502040204020203" pitchFamily="34" charset="0"/>
            </a:endParaRPr>
          </a:p>
          <a:p>
            <a:pPr algn="ctr"/>
            <a:r>
              <a:rPr lang="en-US" altLang="en-US" sz="2000" dirty="0">
                <a:latin typeface="Segoe UI" panose="020B0502040204020203" pitchFamily="34" charset="0"/>
                <a:cs typeface="Segoe UI" panose="020B0502040204020203" pitchFamily="34" charset="0"/>
              </a:rPr>
              <a:t>Student Activity Fee: </a:t>
            </a:r>
          </a:p>
          <a:p>
            <a:pPr algn="ctr"/>
            <a:r>
              <a:rPr lang="en-US" altLang="en-US" sz="2000" dirty="0">
                <a:latin typeface="Segoe UI" panose="020B0502040204020203" pitchFamily="34" charset="0"/>
                <a:cs typeface="Segoe UI" panose="020B0502040204020203" pitchFamily="34" charset="0"/>
              </a:rPr>
              <a:t>$10/term</a:t>
            </a:r>
          </a:p>
          <a:p>
            <a:pPr algn="ctr"/>
            <a:endParaRPr lang="en-US" sz="3000" dirty="0"/>
          </a:p>
        </p:txBody>
      </p:sp>
      <p:grpSp>
        <p:nvGrpSpPr>
          <p:cNvPr id="3" name="Group 2">
            <a:extLst>
              <a:ext uri="{FF2B5EF4-FFF2-40B4-BE49-F238E27FC236}">
                <a16:creationId xmlns:a16="http://schemas.microsoft.com/office/drawing/2014/main" id="{DB119C9F-DCB0-4F77-BF7E-53EA7C7E3712}"/>
              </a:ext>
            </a:extLst>
          </p:cNvPr>
          <p:cNvGrpSpPr/>
          <p:nvPr/>
        </p:nvGrpSpPr>
        <p:grpSpPr>
          <a:xfrm rot="12486851">
            <a:off x="7755803" y="5492148"/>
            <a:ext cx="1338451" cy="978729"/>
            <a:chOff x="3096260" y="3779688"/>
            <a:chExt cx="1338451" cy="978729"/>
          </a:xfrm>
        </p:grpSpPr>
        <p:sp>
          <p:nvSpPr>
            <p:cNvPr id="10" name="Arrow: Right 9">
              <a:extLst>
                <a:ext uri="{FF2B5EF4-FFF2-40B4-BE49-F238E27FC236}">
                  <a16:creationId xmlns:a16="http://schemas.microsoft.com/office/drawing/2014/main" id="{BD456D38-2220-4B08-87D6-8F14D2B05CCA}"/>
                </a:ext>
              </a:extLst>
            </p:cNvPr>
            <p:cNvSpPr/>
            <p:nvPr/>
          </p:nvSpPr>
          <p:spPr>
            <a:xfrm rot="20576951">
              <a:off x="3171969" y="3779688"/>
              <a:ext cx="1262742" cy="978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B29924-4E5E-47AB-B474-192EE2C268FE}"/>
                </a:ext>
              </a:extLst>
            </p:cNvPr>
            <p:cNvSpPr txBox="1"/>
            <p:nvPr/>
          </p:nvSpPr>
          <p:spPr>
            <a:xfrm rot="9707065">
              <a:off x="3096260" y="4072840"/>
              <a:ext cx="1233340" cy="369332"/>
            </a:xfrm>
            <a:prstGeom prst="rect">
              <a:avLst/>
            </a:prstGeom>
            <a:noFill/>
          </p:spPr>
          <p:txBody>
            <a:bodyPr wrap="square" rtlCol="0" anchor="t">
              <a:spAutoFit/>
            </a:bodyPr>
            <a:lstStyle/>
            <a:p>
              <a:pPr algn="ctr"/>
              <a:r>
                <a:rPr lang="en-US" dirty="0">
                  <a:solidFill>
                    <a:schemeClr val="bg1"/>
                  </a:solidFill>
                  <a:latin typeface="+mj-lt"/>
                  <a:ea typeface="Segoe UI Black"/>
                </a:rPr>
                <a:t>432 </a:t>
              </a:r>
              <a:r>
                <a:rPr lang="en-US" dirty="0" err="1">
                  <a:solidFill>
                    <a:schemeClr val="bg1"/>
                  </a:solidFill>
                  <a:latin typeface="+mj-lt"/>
                  <a:ea typeface="Segoe UI Black"/>
                </a:rPr>
                <a:t>hrs</a:t>
              </a:r>
              <a:endParaRPr lang="en-US" dirty="0">
                <a:solidFill>
                  <a:schemeClr val="bg1"/>
                </a:solidFill>
                <a:latin typeface="+mj-lt"/>
              </a:endParaRPr>
            </a:p>
          </p:txBody>
        </p:sp>
      </p:grpSp>
    </p:spTree>
    <p:extLst>
      <p:ext uri="{BB962C8B-B14F-4D97-AF65-F5344CB8AC3E}">
        <p14:creationId xmlns:p14="http://schemas.microsoft.com/office/powerpoint/2010/main" val="1983227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8B22A4-A8D1-EC63-CCBC-7958E5D9A03B}"/>
              </a:ext>
            </a:extLst>
          </p:cNvPr>
          <p:cNvSpPr txBox="1"/>
          <p:nvPr/>
        </p:nvSpPr>
        <p:spPr>
          <a:xfrm>
            <a:off x="3502152" y="146304"/>
            <a:ext cx="540083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A66AC">
                    <a:lumMod val="75000"/>
                  </a:srgbClr>
                </a:solidFill>
                <a:effectLst/>
                <a:uLnTx/>
                <a:uFillTx/>
                <a:latin typeface="Gill Sans MT"/>
                <a:ea typeface="+mn-ea"/>
                <a:cs typeface="+mn-cs"/>
              </a:rPr>
              <a:t>TUITION DISCOUNTS</a:t>
            </a:r>
          </a:p>
        </p:txBody>
      </p:sp>
      <p:sp>
        <p:nvSpPr>
          <p:cNvPr id="3" name="TextBox 2">
            <a:extLst>
              <a:ext uri="{FF2B5EF4-FFF2-40B4-BE49-F238E27FC236}">
                <a16:creationId xmlns:a16="http://schemas.microsoft.com/office/drawing/2014/main" id="{FA65D114-7C89-F9D2-1448-2E64C717E1D3}"/>
              </a:ext>
            </a:extLst>
          </p:cNvPr>
          <p:cNvSpPr txBox="1"/>
          <p:nvPr/>
        </p:nvSpPr>
        <p:spPr>
          <a:xfrm>
            <a:off x="649224" y="1028343"/>
            <a:ext cx="9902952" cy="51706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Gill Sans MT"/>
                <a:ea typeface="+mn-ea"/>
                <a:cs typeface="+mn-cs"/>
              </a:rPr>
              <a:t>ELIGIBILITY:</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Provide appropriate documentation </a:t>
            </a:r>
            <a:r>
              <a:rPr kumimoji="0" lang="en-US" sz="2400" b="0" i="0" u="none" strike="noStrike" kern="1200" cap="none" spc="0" normalizeH="0" baseline="0" noProof="0" dirty="0">
                <a:ln>
                  <a:noFill/>
                </a:ln>
                <a:solidFill>
                  <a:prstClr val="black"/>
                </a:solidFill>
                <a:effectLst/>
                <a:highlight>
                  <a:srgbClr val="FFFF00"/>
                </a:highlight>
                <a:uLnTx/>
                <a:uFillTx/>
                <a:latin typeface="Gill Sans MT"/>
                <a:ea typeface="+mn-ea"/>
                <a:cs typeface="+mn-cs"/>
              </a:rPr>
              <a:t>at or prior to registration</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Enrollment is on a space available basis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Gill Sans MT"/>
                <a:ea typeface="+mn-ea"/>
                <a:cs typeface="+mn-cs"/>
              </a:rPr>
              <a:t>FEE DISCOUNTS: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Spouse or child under the age of 26 </a:t>
            </a:r>
            <a:r>
              <a:rPr kumimoji="0" lang="en-US" sz="2400" b="0" i="0" u="none" strike="noStrike" kern="1200" cap="none" spc="0" normalizeH="0" baseline="0" noProof="0">
                <a:ln>
                  <a:noFill/>
                </a:ln>
                <a:solidFill>
                  <a:prstClr val="black"/>
                </a:solidFill>
                <a:effectLst/>
                <a:uLnTx/>
                <a:uFillTx/>
                <a:latin typeface="Gill Sans MT"/>
                <a:ea typeface="+mn-ea"/>
                <a:cs typeface="+mn-cs"/>
              </a:rPr>
              <a:t>of a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full time TBR employee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Child under the age of 24 whose parent is a full-time certified Tennessee public school teacher</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Child under the age of 24 whose parent is a full-time Tennessee state employee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Child under the age of 24 whose parent is a retired state employee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Tennessee resident students who are 65 years and older</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Tennessee resident students with a permanent, total disability</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691837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i="1">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TCAT Refund Policy</a:t>
            </a:r>
          </a:p>
        </p:txBody>
      </p:sp>
      <p:sp>
        <p:nvSpPr>
          <p:cNvPr id="3" name="Text Placeholder 2"/>
          <p:cNvSpPr>
            <a:spLocks noGrp="1"/>
          </p:cNvSpPr>
          <p:nvPr>
            <p:ph type="body" idx="1"/>
          </p:nvPr>
        </p:nvSpPr>
        <p:spPr>
          <a:xfrm>
            <a:off x="1013200" y="1846052"/>
            <a:ext cx="3316014" cy="736282"/>
          </a:xfrm>
        </p:spPr>
        <p:txBody>
          <a:bodyPr>
            <a:normAutofit/>
          </a:bodyPr>
          <a:lstStyle/>
          <a:p>
            <a:r>
              <a:rPr lang="en-US" sz="3200" b="1" i="1" dirty="0">
                <a:solidFill>
                  <a:srgbClr val="002060"/>
                </a:solidFill>
                <a:effectLst>
                  <a:outerShdw blurRad="38100" dist="38100" dir="2700000" algn="tl">
                    <a:srgbClr val="000000">
                      <a:alpha val="43137"/>
                    </a:srgbClr>
                  </a:outerShdw>
                </a:effectLst>
              </a:rPr>
              <a:t>100% Refund</a:t>
            </a:r>
          </a:p>
        </p:txBody>
      </p:sp>
      <p:sp>
        <p:nvSpPr>
          <p:cNvPr id="4" name="Content Placeholder 3"/>
          <p:cNvSpPr>
            <a:spLocks noGrp="1"/>
          </p:cNvSpPr>
          <p:nvPr>
            <p:ph sz="half" idx="2"/>
          </p:nvPr>
        </p:nvSpPr>
        <p:spPr>
          <a:xfrm>
            <a:off x="1013200" y="2691026"/>
            <a:ext cx="3127879" cy="3378200"/>
          </a:xfrm>
        </p:spPr>
        <p:txBody>
          <a:bodyPr>
            <a:normAutofit lnSpcReduction="10000"/>
          </a:bodyPr>
          <a:lstStyle/>
          <a:p>
            <a:pPr>
              <a:buBlip>
                <a:blip r:embed="rId3"/>
              </a:buBlip>
            </a:pPr>
            <a:r>
              <a:rPr lang="en-US" sz="2400" dirty="0">
                <a:latin typeface="Segoe UI" panose="020B0502040204020203" pitchFamily="34" charset="0"/>
                <a:cs typeface="Segoe UI" panose="020B0502040204020203" pitchFamily="34" charset="0"/>
              </a:rPr>
              <a:t> Official withdrawal                   from the program prior to the first day of class</a:t>
            </a:r>
          </a:p>
          <a:p>
            <a:pPr>
              <a:buBlip>
                <a:blip r:embed="rId3"/>
              </a:buBlip>
            </a:pPr>
            <a:r>
              <a:rPr lang="en-US" sz="2400" dirty="0">
                <a:latin typeface="Segoe UI" panose="020B0502040204020203" pitchFamily="34" charset="0"/>
                <a:cs typeface="Segoe UI" panose="020B0502040204020203" pitchFamily="34" charset="0"/>
              </a:rPr>
              <a:t> Reclassification from Full-time to Part-Time</a:t>
            </a:r>
          </a:p>
          <a:p>
            <a:pPr>
              <a:buBlip>
                <a:blip r:embed="rId3"/>
              </a:buBlip>
            </a:pPr>
            <a:r>
              <a:rPr lang="en-US" sz="2400" dirty="0">
                <a:latin typeface="Segoe UI" panose="020B0502040204020203" pitchFamily="34" charset="0"/>
                <a:cs typeface="Segoe UI" panose="020B0502040204020203" pitchFamily="34" charset="0"/>
              </a:rPr>
              <a:t> Cancellation of a class</a:t>
            </a:r>
          </a:p>
          <a:p>
            <a:pPr>
              <a:buBlip>
                <a:blip r:embed="rId3"/>
              </a:buBlip>
            </a:pPr>
            <a:r>
              <a:rPr lang="en-US" sz="2400" dirty="0">
                <a:latin typeface="Segoe UI" panose="020B0502040204020203" pitchFamily="34" charset="0"/>
                <a:cs typeface="Segoe UI" panose="020B0502040204020203" pitchFamily="34" charset="0"/>
              </a:rPr>
              <a:t> Death of a student</a:t>
            </a:r>
          </a:p>
        </p:txBody>
      </p:sp>
      <p:sp>
        <p:nvSpPr>
          <p:cNvPr id="5" name="Text Placeholder 4"/>
          <p:cNvSpPr>
            <a:spLocks noGrp="1"/>
          </p:cNvSpPr>
          <p:nvPr>
            <p:ph type="body" sz="quarter" idx="3"/>
          </p:nvPr>
        </p:nvSpPr>
        <p:spPr>
          <a:xfrm>
            <a:off x="8166529" y="1846052"/>
            <a:ext cx="2974428" cy="736282"/>
          </a:xfrm>
        </p:spPr>
        <p:txBody>
          <a:bodyPr>
            <a:noAutofit/>
          </a:bodyPr>
          <a:lstStyle/>
          <a:p>
            <a:r>
              <a:rPr lang="en-US" sz="3200" b="1" i="1" dirty="0">
                <a:solidFill>
                  <a:srgbClr val="002060"/>
                </a:solidFill>
                <a:effectLst>
                  <a:outerShdw blurRad="38100" dist="38100" dir="2700000" algn="tl">
                    <a:srgbClr val="000000">
                      <a:alpha val="43137"/>
                    </a:srgbClr>
                  </a:outerShdw>
                </a:effectLst>
              </a:rPr>
              <a:t>50% Refund</a:t>
            </a:r>
          </a:p>
        </p:txBody>
      </p:sp>
      <p:sp>
        <p:nvSpPr>
          <p:cNvPr id="6" name="Content Placeholder 5"/>
          <p:cNvSpPr>
            <a:spLocks noGrp="1"/>
          </p:cNvSpPr>
          <p:nvPr>
            <p:ph sz="quarter" idx="4"/>
          </p:nvPr>
        </p:nvSpPr>
        <p:spPr>
          <a:xfrm>
            <a:off x="8166528" y="2645394"/>
            <a:ext cx="3262412" cy="3378200"/>
          </a:xfrm>
        </p:spPr>
        <p:txBody>
          <a:bodyPr vert="horz" lIns="0" tIns="45720" rIns="0" bIns="45720" rtlCol="0" anchor="t">
            <a:normAutofit/>
          </a:bodyPr>
          <a:lstStyle/>
          <a:p>
            <a:pPr>
              <a:buBlip>
                <a:blip r:embed="rId3"/>
              </a:buBlip>
            </a:pPr>
            <a:r>
              <a:rPr lang="en-US" sz="2400" dirty="0">
                <a:latin typeface="Segoe UI"/>
                <a:cs typeface="Segoe UI"/>
              </a:rPr>
              <a:t> Official withdrawal from the program within 10%-20% of registered hours</a:t>
            </a:r>
          </a:p>
          <a:p>
            <a:pPr>
              <a:buBlip>
                <a:blip r:embed="rId3"/>
              </a:buBlip>
            </a:pPr>
            <a:r>
              <a:rPr lang="en-US" sz="2400" dirty="0">
                <a:latin typeface="Segoe UI"/>
                <a:cs typeface="Segoe UI"/>
              </a:rPr>
              <a:t> Example:</a:t>
            </a:r>
          </a:p>
          <a:p>
            <a:pPr marL="0" indent="0">
              <a:spcBef>
                <a:spcPts val="600"/>
              </a:spcBef>
              <a:spcAft>
                <a:spcPts val="0"/>
              </a:spcAft>
              <a:buNone/>
            </a:pPr>
            <a:r>
              <a:rPr lang="en-US" sz="2400" dirty="0">
                <a:latin typeface="Segoe UI"/>
                <a:cs typeface="Segoe UI"/>
              </a:rPr>
              <a:t>       432 </a:t>
            </a:r>
            <a:r>
              <a:rPr lang="en-US" sz="2400" dirty="0" err="1">
                <a:latin typeface="Segoe UI"/>
                <a:cs typeface="Segoe UI"/>
              </a:rPr>
              <a:t>hrs</a:t>
            </a:r>
            <a:endParaRPr lang="en-US" sz="2400" dirty="0">
              <a:latin typeface="Segoe UI"/>
              <a:cs typeface="Segoe UI"/>
            </a:endParaRPr>
          </a:p>
          <a:p>
            <a:pPr marL="0" indent="0">
              <a:spcBef>
                <a:spcPts val="600"/>
              </a:spcBef>
              <a:spcAft>
                <a:spcPts val="0"/>
              </a:spcAft>
              <a:buNone/>
            </a:pPr>
            <a:r>
              <a:rPr lang="en-US" sz="2400" dirty="0">
                <a:latin typeface="Segoe UI"/>
                <a:cs typeface="Segoe UI"/>
              </a:rPr>
              <a:t>      </a:t>
            </a:r>
            <a:r>
              <a:rPr lang="en-US" sz="2400" u="sng" dirty="0">
                <a:latin typeface="Segoe UI"/>
                <a:cs typeface="Segoe UI"/>
              </a:rPr>
              <a:t>x 20%</a:t>
            </a:r>
            <a:endParaRPr lang="en-US" sz="2400" dirty="0">
              <a:latin typeface="Segoe UI"/>
              <a:cs typeface="Segoe UI"/>
            </a:endParaRPr>
          </a:p>
          <a:p>
            <a:pPr marL="0" indent="0">
              <a:spcBef>
                <a:spcPts val="600"/>
              </a:spcBef>
              <a:spcAft>
                <a:spcPts val="0"/>
              </a:spcAft>
              <a:buNone/>
            </a:pPr>
            <a:r>
              <a:rPr lang="en-US" sz="2400" dirty="0">
                <a:latin typeface="Segoe UI"/>
                <a:cs typeface="Segoe UI"/>
              </a:rPr>
              <a:t>      86.4 </a:t>
            </a:r>
            <a:r>
              <a:rPr lang="en-US" sz="2400" dirty="0" err="1">
                <a:latin typeface="Segoe UI"/>
                <a:cs typeface="Segoe UI"/>
              </a:rPr>
              <a:t>hrs</a:t>
            </a:r>
            <a:endParaRPr lang="en-US" sz="2400" dirty="0">
              <a:latin typeface="Segoe UI"/>
              <a:cs typeface="Segoe UI"/>
            </a:endParaRPr>
          </a:p>
        </p:txBody>
      </p:sp>
      <p:sp>
        <p:nvSpPr>
          <p:cNvPr id="8" name="TextBox 7"/>
          <p:cNvSpPr txBox="1"/>
          <p:nvPr/>
        </p:nvSpPr>
        <p:spPr>
          <a:xfrm>
            <a:off x="4623494" y="1921805"/>
            <a:ext cx="2890345" cy="584775"/>
          </a:xfrm>
          <a:prstGeom prst="rect">
            <a:avLst/>
          </a:prstGeom>
          <a:noFill/>
        </p:spPr>
        <p:txBody>
          <a:bodyPr wrap="square" rtlCol="0">
            <a:spAutoFit/>
          </a:bodyPr>
          <a:lstStyle/>
          <a:p>
            <a:r>
              <a:rPr lang="en-US" sz="3200" b="1" i="1" cap="all" dirty="0">
                <a:solidFill>
                  <a:srgbClr val="002060"/>
                </a:solidFill>
                <a:effectLst>
                  <a:outerShdw blurRad="38100" dist="38100" dir="2700000" algn="tl">
                    <a:srgbClr val="000000">
                      <a:alpha val="43137"/>
                    </a:srgbClr>
                  </a:outerShdw>
                </a:effectLst>
              </a:rPr>
              <a:t>75% Refund</a:t>
            </a:r>
          </a:p>
        </p:txBody>
      </p:sp>
      <p:sp>
        <p:nvSpPr>
          <p:cNvPr id="9" name="Content Placeholder 3"/>
          <p:cNvSpPr txBox="1">
            <a:spLocks/>
          </p:cNvSpPr>
          <p:nvPr/>
        </p:nvSpPr>
        <p:spPr>
          <a:xfrm>
            <a:off x="4623494" y="2648985"/>
            <a:ext cx="3127879" cy="337820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Blip>
                <a:blip r:embed="rId3"/>
              </a:buBlip>
            </a:pPr>
            <a:r>
              <a:rPr lang="en-US" sz="2400" dirty="0">
                <a:latin typeface="Segoe UI"/>
                <a:cs typeface="Segoe UI"/>
              </a:rPr>
              <a:t> Official withdrawal from the program within 0-10% of registered hours</a:t>
            </a:r>
          </a:p>
          <a:p>
            <a:pPr>
              <a:buBlip>
                <a:blip r:embed="rId3"/>
              </a:buBlip>
            </a:pPr>
            <a:r>
              <a:rPr lang="en-US" sz="2400" dirty="0">
                <a:latin typeface="Segoe UI"/>
                <a:cs typeface="Segoe UI"/>
              </a:rPr>
              <a:t> Example:</a:t>
            </a:r>
          </a:p>
          <a:p>
            <a:pPr marL="0" indent="0">
              <a:spcBef>
                <a:spcPts val="600"/>
              </a:spcBef>
              <a:spcAft>
                <a:spcPts val="0"/>
              </a:spcAft>
              <a:buNone/>
            </a:pPr>
            <a:r>
              <a:rPr lang="en-US" sz="2400" dirty="0">
                <a:latin typeface="Segoe UI"/>
                <a:cs typeface="Segoe UI"/>
              </a:rPr>
              <a:t>       432 </a:t>
            </a:r>
            <a:r>
              <a:rPr lang="en-US" sz="2400" dirty="0" err="1">
                <a:latin typeface="Segoe UI"/>
                <a:cs typeface="Segoe UI"/>
              </a:rPr>
              <a:t>hrs</a:t>
            </a:r>
            <a:endParaRPr lang="en-US" sz="2400" dirty="0">
              <a:latin typeface="Segoe UI"/>
              <a:cs typeface="Segoe UI"/>
            </a:endParaRPr>
          </a:p>
          <a:p>
            <a:pPr marL="0" indent="0">
              <a:spcBef>
                <a:spcPts val="600"/>
              </a:spcBef>
              <a:spcAft>
                <a:spcPts val="0"/>
              </a:spcAft>
              <a:buNone/>
            </a:pPr>
            <a:r>
              <a:rPr lang="en-US" sz="2400" dirty="0">
                <a:latin typeface="Segoe UI"/>
                <a:cs typeface="Segoe UI"/>
              </a:rPr>
              <a:t>      </a:t>
            </a:r>
            <a:r>
              <a:rPr lang="en-US" sz="2400" u="sng" dirty="0">
                <a:latin typeface="Segoe UI"/>
                <a:cs typeface="Segoe UI"/>
              </a:rPr>
              <a:t>x 10%</a:t>
            </a:r>
            <a:endParaRPr lang="en-US" sz="2400" dirty="0">
              <a:latin typeface="Segoe UI"/>
              <a:cs typeface="Segoe UI"/>
            </a:endParaRPr>
          </a:p>
          <a:p>
            <a:pPr marL="0" indent="0">
              <a:spcBef>
                <a:spcPts val="600"/>
              </a:spcBef>
              <a:spcAft>
                <a:spcPts val="0"/>
              </a:spcAft>
              <a:buNone/>
            </a:pPr>
            <a:r>
              <a:rPr lang="en-US" sz="2400" dirty="0">
                <a:latin typeface="Segoe UI"/>
                <a:cs typeface="Segoe UI"/>
              </a:rPr>
              <a:t>      43.2 </a:t>
            </a:r>
            <a:r>
              <a:rPr lang="en-US" sz="2400" dirty="0" err="1">
                <a:latin typeface="Segoe UI"/>
                <a:cs typeface="Segoe UI"/>
              </a:rPr>
              <a:t>hrs</a:t>
            </a:r>
            <a:endParaRPr lang="en-US" sz="2400" dirty="0">
              <a:latin typeface="Segoe UI"/>
              <a:cs typeface="Segoe UI"/>
            </a:endParaRPr>
          </a:p>
        </p:txBody>
      </p:sp>
    </p:spTree>
    <p:extLst>
      <p:ext uri="{BB962C8B-B14F-4D97-AF65-F5344CB8AC3E}">
        <p14:creationId xmlns:p14="http://schemas.microsoft.com/office/powerpoint/2010/main" val="4047291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3" name="Rectangle 7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5" name="Straight Connector 7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082B6A1-D85C-4EB4-BCF7-563F91DE9EB7}"/>
              </a:ext>
            </a:extLst>
          </p:cNvPr>
          <p:cNvSpPr>
            <a:spLocks noGrp="1"/>
          </p:cNvSpPr>
          <p:nvPr>
            <p:ph type="title"/>
          </p:nvPr>
        </p:nvSpPr>
        <p:spPr>
          <a:xfrm>
            <a:off x="8075254" y="2686639"/>
            <a:ext cx="3659246" cy="2926080"/>
          </a:xfrm>
        </p:spPr>
        <p:txBody>
          <a:bodyPr vert="horz" lIns="91440" tIns="45720" rIns="91440" bIns="45720" rtlCol="0" anchor="ctr">
            <a:normAutofit/>
          </a:bodyPr>
          <a:lstStyle/>
          <a:p>
            <a:pPr algn="ctr">
              <a:lnSpc>
                <a:spcPct val="100000"/>
              </a:lnSpc>
            </a:pPr>
            <a:r>
              <a:rPr lang="en-US" sz="4400" dirty="0">
                <a:solidFill>
                  <a:srgbClr val="FFFFFF"/>
                </a:solidFill>
              </a:rPr>
              <a:t>Buy New</a:t>
            </a:r>
            <a:br>
              <a:rPr lang="en-US" sz="4400" dirty="0">
                <a:solidFill>
                  <a:srgbClr val="FFFFFF"/>
                </a:solidFill>
              </a:rPr>
            </a:br>
            <a:r>
              <a:rPr lang="en-US" sz="4400" dirty="0">
                <a:solidFill>
                  <a:srgbClr val="FFFFFF"/>
                </a:solidFill>
              </a:rPr>
              <a:t>Buy Used</a:t>
            </a:r>
            <a:br>
              <a:rPr lang="en-US" sz="4400" dirty="0">
                <a:solidFill>
                  <a:srgbClr val="FFFFFF"/>
                </a:solidFill>
              </a:rPr>
            </a:br>
            <a:r>
              <a:rPr lang="en-US" sz="4400" dirty="0">
                <a:solidFill>
                  <a:srgbClr val="FFFFFF"/>
                </a:solidFill>
              </a:rPr>
              <a:t>or Rent</a:t>
            </a:r>
            <a:br>
              <a:rPr lang="en-US" sz="4400" dirty="0">
                <a:solidFill>
                  <a:srgbClr val="FFFFFF"/>
                </a:solidFill>
              </a:rPr>
            </a:br>
            <a:r>
              <a:rPr lang="en-US" sz="4400" dirty="0">
                <a:solidFill>
                  <a:srgbClr val="FFFFFF"/>
                </a:solidFill>
              </a:rPr>
              <a:t>on most titles</a:t>
            </a:r>
          </a:p>
        </p:txBody>
      </p:sp>
      <p:sp>
        <p:nvSpPr>
          <p:cNvPr id="81" name="Rectangle 80">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6" name="Picture 2" descr="Little Known Tips to Pay Less at College Bookstores | UWire">
            <a:extLst>
              <a:ext uri="{FF2B5EF4-FFF2-40B4-BE49-F238E27FC236}">
                <a16:creationId xmlns:a16="http://schemas.microsoft.com/office/drawing/2014/main" id="{9DDE3120-856B-4850-A0CF-42CE98338D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221282" y="348290"/>
            <a:ext cx="3367189" cy="1894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D36CF5-33D3-4232-8E91-133A16631751}"/>
              </a:ext>
            </a:extLst>
          </p:cNvPr>
          <p:cNvSpPr txBox="1"/>
          <p:nvPr/>
        </p:nvSpPr>
        <p:spPr>
          <a:xfrm>
            <a:off x="250378" y="911032"/>
            <a:ext cx="6702699" cy="5970865"/>
          </a:xfrm>
          <a:prstGeom prst="rect">
            <a:avLst/>
          </a:prstGeom>
          <a:noFill/>
        </p:spPr>
        <p:txBody>
          <a:bodyPr wrap="square" rtlCol="0">
            <a:spAutoFit/>
          </a:bodyPr>
          <a:lstStyle/>
          <a:p>
            <a:pPr marL="514350" indent="-514350">
              <a:spcAft>
                <a:spcPts val="600"/>
              </a:spcAft>
              <a:buFont typeface="+mj-lt"/>
              <a:buAutoNum type="arabicParenR"/>
            </a:pPr>
            <a:r>
              <a:rPr lang="en-US" sz="2400" dirty="0">
                <a:latin typeface="Segoe UI" panose="020B0502040204020203" pitchFamily="34" charset="0"/>
                <a:cs typeface="Segoe UI" panose="020B0502040204020203" pitchFamily="34" charset="0"/>
              </a:rPr>
              <a:t>Visit TCATDickson.edu for your program’s bookstore list and instructor required items</a:t>
            </a:r>
          </a:p>
          <a:p>
            <a:pPr marL="514350" indent="-514350">
              <a:spcAft>
                <a:spcPts val="600"/>
              </a:spcAft>
              <a:buFont typeface="+mj-lt"/>
              <a:buAutoNum type="arabicParenR"/>
            </a:pPr>
            <a:r>
              <a:rPr lang="en-US" sz="2400" dirty="0">
                <a:latin typeface="Segoe UI" panose="020B0502040204020203" pitchFamily="34" charset="0"/>
                <a:cs typeface="Segoe UI" panose="020B0502040204020203" pitchFamily="34" charset="0"/>
              </a:rPr>
              <a:t>Create an account with Follett</a:t>
            </a:r>
          </a:p>
          <a:p>
            <a:pPr marL="514350" indent="-514350">
              <a:spcAft>
                <a:spcPts val="600"/>
              </a:spcAft>
              <a:buFont typeface="+mj-lt"/>
              <a:buAutoNum type="arabicParenR"/>
            </a:pPr>
            <a:r>
              <a:rPr lang="en-US" sz="2400" dirty="0">
                <a:latin typeface="Segoe UI" panose="020B0502040204020203" pitchFamily="34" charset="0"/>
                <a:cs typeface="Segoe UI" panose="020B0502040204020203" pitchFamily="34" charset="0"/>
              </a:rPr>
              <a:t>Key in your S# to check your available funds</a:t>
            </a:r>
          </a:p>
          <a:p>
            <a:pPr marL="514350" indent="-514350">
              <a:spcAft>
                <a:spcPts val="600"/>
              </a:spcAft>
              <a:buFont typeface="+mj-lt"/>
              <a:buAutoNum type="arabicParenR"/>
            </a:pPr>
            <a:r>
              <a:rPr lang="en-US" sz="2400" dirty="0">
                <a:latin typeface="Segoe UI" panose="020B0502040204020203" pitchFamily="34" charset="0"/>
                <a:cs typeface="Segoe UI" panose="020B0502040204020203" pitchFamily="34" charset="0"/>
              </a:rPr>
              <a:t>Select the items you want</a:t>
            </a:r>
          </a:p>
          <a:p>
            <a:pPr marL="514350" indent="-514350">
              <a:spcAft>
                <a:spcPts val="600"/>
              </a:spcAft>
              <a:buFont typeface="+mj-lt"/>
              <a:buAutoNum type="arabicParenR"/>
            </a:pPr>
            <a:r>
              <a:rPr lang="en-US" sz="2400" dirty="0">
                <a:highlight>
                  <a:srgbClr val="FFFF00"/>
                </a:highlight>
                <a:latin typeface="Segoe UI" panose="020B0502040204020203" pitchFamily="34" charset="0"/>
                <a:cs typeface="Segoe UI" panose="020B0502040204020203" pitchFamily="34" charset="0"/>
              </a:rPr>
              <a:t>Order books </a:t>
            </a:r>
            <a:r>
              <a:rPr lang="en-US" sz="2400" u="sng" dirty="0">
                <a:highlight>
                  <a:srgbClr val="FFFF00"/>
                </a:highlight>
                <a:latin typeface="Segoe UI" panose="020B0502040204020203" pitchFamily="34" charset="0"/>
                <a:cs typeface="Segoe UI" panose="020B0502040204020203" pitchFamily="34" charset="0"/>
              </a:rPr>
              <a:t>BEFORE</a:t>
            </a:r>
            <a:r>
              <a:rPr lang="en-US" sz="2400" dirty="0">
                <a:highlight>
                  <a:srgbClr val="FFFF00"/>
                </a:highlight>
                <a:latin typeface="Segoe UI" panose="020B0502040204020203" pitchFamily="34" charset="0"/>
                <a:cs typeface="Segoe UI" panose="020B0502040204020203" pitchFamily="34" charset="0"/>
              </a:rPr>
              <a:t> 1</a:t>
            </a:r>
            <a:r>
              <a:rPr lang="en-US" sz="2400" baseline="30000" dirty="0">
                <a:highlight>
                  <a:srgbClr val="FFFF00"/>
                </a:highlight>
                <a:latin typeface="Segoe UI" panose="020B0502040204020203" pitchFamily="34" charset="0"/>
                <a:cs typeface="Segoe UI" panose="020B0502040204020203" pitchFamily="34" charset="0"/>
              </a:rPr>
              <a:t>st</a:t>
            </a:r>
            <a:r>
              <a:rPr lang="en-US" sz="2400" dirty="0">
                <a:highlight>
                  <a:srgbClr val="FFFF00"/>
                </a:highlight>
                <a:latin typeface="Segoe UI" panose="020B0502040204020203" pitchFamily="34" charset="0"/>
                <a:cs typeface="Segoe UI" panose="020B0502040204020203" pitchFamily="34" charset="0"/>
              </a:rPr>
              <a:t> day of class</a:t>
            </a:r>
            <a:r>
              <a:rPr lang="en-US" sz="2400" dirty="0">
                <a:latin typeface="Segoe UI" panose="020B0502040204020203" pitchFamily="34" charset="0"/>
                <a:cs typeface="Segoe UI" panose="020B0502040204020203" pitchFamily="34" charset="0"/>
              </a:rPr>
              <a:t>; Delays may cause an instructor to send students home and be counted absent.</a:t>
            </a:r>
          </a:p>
          <a:p>
            <a:pPr marL="514350" indent="-514350">
              <a:spcAft>
                <a:spcPts val="600"/>
              </a:spcAft>
              <a:buFont typeface="+mj-lt"/>
              <a:buAutoNum type="arabicParenR"/>
            </a:pPr>
            <a:r>
              <a:rPr lang="en-US" sz="2400" dirty="0">
                <a:latin typeface="Segoe UI" panose="020B0502040204020203" pitchFamily="34" charset="0"/>
                <a:cs typeface="Segoe UI" panose="020B0502040204020203" pitchFamily="34" charset="0"/>
              </a:rPr>
              <a:t>Order books </a:t>
            </a:r>
            <a:r>
              <a:rPr lang="en-US" sz="2400" u="sng" dirty="0">
                <a:latin typeface="Segoe UI" panose="020B0502040204020203" pitchFamily="34" charset="0"/>
                <a:cs typeface="Segoe UI" panose="020B0502040204020203" pitchFamily="34" charset="0"/>
              </a:rPr>
              <a:t>ONE</a:t>
            </a:r>
            <a:r>
              <a:rPr lang="en-US" sz="2400" dirty="0">
                <a:latin typeface="Segoe UI" panose="020B0502040204020203" pitchFamily="34" charset="0"/>
                <a:cs typeface="Segoe UI" panose="020B0502040204020203" pitchFamily="34" charset="0"/>
              </a:rPr>
              <a:t> term at a time; Editions can change. TCAT is not responsible for books purchased in advance but then editions change.</a:t>
            </a:r>
            <a:endParaRPr lang="en-US" sz="2400" dirty="0">
              <a:latin typeface="+mj-lt"/>
            </a:endParaRPr>
          </a:p>
          <a:p>
            <a:br>
              <a:rPr lang="en-US" sz="3200" dirty="0">
                <a:latin typeface="+mj-lt"/>
              </a:rPr>
            </a:br>
            <a:r>
              <a:rPr lang="en-US" sz="3200" dirty="0">
                <a:latin typeface="+mj-lt"/>
              </a:rPr>
              <a:t>bkstr.com/</a:t>
            </a:r>
            <a:r>
              <a:rPr lang="en-US" sz="3200" dirty="0" err="1">
                <a:latin typeface="+mj-lt"/>
              </a:rPr>
              <a:t>TCATDicksonstore</a:t>
            </a:r>
            <a:endParaRPr lang="en-US" sz="3200" dirty="0">
              <a:latin typeface="+mj-lt"/>
            </a:endParaRPr>
          </a:p>
        </p:txBody>
      </p:sp>
      <p:sp>
        <p:nvSpPr>
          <p:cNvPr id="5" name="TextBox 4">
            <a:extLst>
              <a:ext uri="{FF2B5EF4-FFF2-40B4-BE49-F238E27FC236}">
                <a16:creationId xmlns:a16="http://schemas.microsoft.com/office/drawing/2014/main" id="{B5AD8C87-925A-4DB9-8CCD-8A5551D9C95C}"/>
              </a:ext>
            </a:extLst>
          </p:cNvPr>
          <p:cNvSpPr txBox="1"/>
          <p:nvPr/>
        </p:nvSpPr>
        <p:spPr>
          <a:xfrm>
            <a:off x="7620914" y="5705788"/>
            <a:ext cx="5233706" cy="923330"/>
          </a:xfrm>
          <a:prstGeom prst="rect">
            <a:avLst/>
          </a:prstGeom>
          <a:noFill/>
        </p:spPr>
        <p:txBody>
          <a:bodyPr wrap="square" rtlCol="0">
            <a:spAutoFit/>
          </a:bodyPr>
          <a:lstStyle/>
          <a:p>
            <a:r>
              <a:rPr lang="en-US" dirty="0"/>
              <a:t>TCAT Bookstore Contacts:</a:t>
            </a:r>
          </a:p>
          <a:p>
            <a:r>
              <a:rPr lang="en-US" dirty="0"/>
              <a:t>     Amber Smith – 615-420-2702</a:t>
            </a:r>
          </a:p>
          <a:p>
            <a:r>
              <a:rPr lang="en-US" dirty="0"/>
              <a:t>     Stacey Langlois – 931-999-7112</a:t>
            </a:r>
          </a:p>
        </p:txBody>
      </p:sp>
      <p:sp>
        <p:nvSpPr>
          <p:cNvPr id="6" name="TextBox 5">
            <a:extLst>
              <a:ext uri="{FF2B5EF4-FFF2-40B4-BE49-F238E27FC236}">
                <a16:creationId xmlns:a16="http://schemas.microsoft.com/office/drawing/2014/main" id="{FFF16E71-A70C-4E9A-BD9B-45F3715C52AF}"/>
              </a:ext>
            </a:extLst>
          </p:cNvPr>
          <p:cNvSpPr txBox="1"/>
          <p:nvPr/>
        </p:nvSpPr>
        <p:spPr>
          <a:xfrm>
            <a:off x="554023" y="101573"/>
            <a:ext cx="6702699" cy="707886"/>
          </a:xfrm>
          <a:prstGeom prst="rect">
            <a:avLst/>
          </a:prstGeom>
          <a:noFill/>
        </p:spPr>
        <p:txBody>
          <a:bodyPr wrap="square" rtlCol="0" anchor="t">
            <a:spAutoFit/>
          </a:bodyPr>
          <a:lstStyle/>
          <a:p>
            <a:pPr algn="ctr"/>
            <a:r>
              <a:rPr lang="en-US" sz="4000" dirty="0">
                <a:solidFill>
                  <a:schemeClr val="bg2">
                    <a:lumMod val="25000"/>
                  </a:schemeClr>
                </a:solidFill>
                <a:latin typeface="+mj-lt"/>
              </a:rPr>
              <a:t>Meet Our Bookstore Partner</a:t>
            </a:r>
            <a:endParaRPr lang="en-US" sz="4000" dirty="0">
              <a:solidFill>
                <a:schemeClr val="bg2">
                  <a:lumMod val="25000"/>
                </a:schemeClr>
              </a:solidFill>
              <a:latin typeface="+mj-lt"/>
              <a:ea typeface="Segoe UI Black"/>
              <a:cs typeface="Segoe UI Black"/>
            </a:endParaRPr>
          </a:p>
        </p:txBody>
      </p:sp>
    </p:spTree>
    <p:extLst>
      <p:ext uri="{BB962C8B-B14F-4D97-AF65-F5344CB8AC3E}">
        <p14:creationId xmlns:p14="http://schemas.microsoft.com/office/powerpoint/2010/main" val="417157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049504"/>
            <a:ext cx="3200400" cy="1139323"/>
          </a:xfrm>
        </p:spPr>
        <p:txBody>
          <a:bodyPr>
            <a:normAutofit/>
          </a:bodyPr>
          <a:lstStyle/>
          <a:p>
            <a:pPr algn="r"/>
            <a:r>
              <a:rPr lang="en-US" sz="3600" b="1" dirty="0">
                <a:solidFill>
                  <a:schemeClr val="bg1"/>
                </a:solidFill>
                <a:effectLst>
                  <a:outerShdw blurRad="38100" dist="38100" dir="2700000" algn="tl">
                    <a:srgbClr val="000000">
                      <a:alpha val="43137"/>
                    </a:srgbClr>
                  </a:outerShdw>
                </a:effectLst>
                <a:latin typeface="Segoe UI Semibold" panose="020B0702040204020203" pitchFamily="34" charset="0"/>
                <a:ea typeface="Segoe UI Black" panose="020B0A02040204020203" pitchFamily="34" charset="0"/>
                <a:cs typeface="Segoe UI Semibold" panose="020B0702040204020203" pitchFamily="34" charset="0"/>
              </a:rPr>
              <a:t>Your TCAT Enrollment</a:t>
            </a:r>
          </a:p>
        </p:txBody>
      </p:sp>
      <p:sp>
        <p:nvSpPr>
          <p:cNvPr id="3" name="Content Placeholder 2"/>
          <p:cNvSpPr>
            <a:spLocks noGrp="1"/>
          </p:cNvSpPr>
          <p:nvPr>
            <p:ph idx="1"/>
          </p:nvPr>
        </p:nvSpPr>
        <p:spPr>
          <a:xfrm>
            <a:off x="4390695" y="2619165"/>
            <a:ext cx="6492240" cy="1139324"/>
          </a:xfrm>
        </p:spPr>
        <p:txBody>
          <a:bodyPr/>
          <a:lstStyle/>
          <a:p>
            <a:r>
              <a:rPr lang="en-US" dirty="0">
                <a:solidFill>
                  <a:schemeClr val="tx1"/>
                </a:solidFill>
                <a:latin typeface="Segoe UI Semibold" panose="020B0702040204020203" pitchFamily="34" charset="0"/>
                <a:cs typeface="Segoe UI Semibold" panose="020B0702040204020203" pitchFamily="34" charset="0"/>
              </a:rPr>
              <a:t>… is your new job!</a:t>
            </a:r>
          </a:p>
        </p:txBody>
      </p:sp>
      <p:sp>
        <p:nvSpPr>
          <p:cNvPr id="4" name="Text Placeholder 3"/>
          <p:cNvSpPr>
            <a:spLocks noGrp="1"/>
          </p:cNvSpPr>
          <p:nvPr>
            <p:ph type="body" sz="half" idx="2"/>
          </p:nvPr>
        </p:nvSpPr>
        <p:spPr>
          <a:xfrm>
            <a:off x="457200" y="3244007"/>
            <a:ext cx="3200400" cy="1267548"/>
          </a:xfrm>
        </p:spPr>
        <p:txBody>
          <a:bodyPr anchor="b">
            <a:normAutofit/>
          </a:bodyPr>
          <a:lstStyle/>
          <a:p>
            <a:pPr algn="r"/>
            <a:r>
              <a:rPr lang="en-US" sz="3600" b="1" dirty="0">
                <a:effectLst>
                  <a:outerShdw blurRad="38100" dist="38100" dir="2700000" algn="tl">
                    <a:srgbClr val="000000">
                      <a:alpha val="43137"/>
                    </a:srgbClr>
                  </a:outerShdw>
                </a:effectLst>
                <a:latin typeface="Segoe UI Semibold" panose="020B0702040204020203" pitchFamily="34" charset="0"/>
                <a:ea typeface="Segoe UI Black" panose="020B0A02040204020203" pitchFamily="34" charset="0"/>
                <a:cs typeface="Segoe UI Semibold" panose="020B0702040204020203" pitchFamily="34" charset="0"/>
              </a:rPr>
              <a:t>The College</a:t>
            </a:r>
            <a:endParaRPr lang="en-US" sz="3600" b="1" dirty="0"/>
          </a:p>
        </p:txBody>
      </p:sp>
      <p:sp>
        <p:nvSpPr>
          <p:cNvPr id="6" name="Text Placeholder 3"/>
          <p:cNvSpPr txBox="1">
            <a:spLocks/>
          </p:cNvSpPr>
          <p:nvPr/>
        </p:nvSpPr>
        <p:spPr>
          <a:xfrm>
            <a:off x="457199" y="4733854"/>
            <a:ext cx="3421117" cy="126754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r"/>
            <a:r>
              <a:rPr lang="en-US" sz="3600" b="1" dirty="0">
                <a:effectLst>
                  <a:outerShdw blurRad="38100" dist="38100" dir="2700000" algn="tl">
                    <a:srgbClr val="000000">
                      <a:alpha val="43137"/>
                    </a:srgbClr>
                  </a:outerShdw>
                </a:effectLst>
                <a:latin typeface="Segoe UI Semibold" panose="020B0702040204020203" pitchFamily="34" charset="0"/>
                <a:ea typeface="Segoe UI Black" panose="020B0A02040204020203" pitchFamily="34" charset="0"/>
                <a:cs typeface="Segoe UI Semibold" panose="020B0702040204020203" pitchFamily="34" charset="0"/>
              </a:rPr>
              <a:t>Your Program Instructor</a:t>
            </a:r>
            <a:endParaRPr lang="en-US" sz="3600" b="1" dirty="0"/>
          </a:p>
        </p:txBody>
      </p:sp>
      <p:sp>
        <p:nvSpPr>
          <p:cNvPr id="7" name="Content Placeholder 2"/>
          <p:cNvSpPr txBox="1">
            <a:spLocks/>
          </p:cNvSpPr>
          <p:nvPr/>
        </p:nvSpPr>
        <p:spPr>
          <a:xfrm>
            <a:off x="4390695" y="3962913"/>
            <a:ext cx="8064063" cy="11393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tx1"/>
                </a:solidFill>
                <a:latin typeface="Segoe UI Semibold" panose="020B0702040204020203" pitchFamily="34" charset="0"/>
                <a:cs typeface="Segoe UI Semibold" panose="020B0702040204020203" pitchFamily="34" charset="0"/>
              </a:rPr>
              <a:t>… is your new place of employment!</a:t>
            </a:r>
          </a:p>
        </p:txBody>
      </p:sp>
      <p:sp>
        <p:nvSpPr>
          <p:cNvPr id="8" name="Content Placeholder 2"/>
          <p:cNvSpPr txBox="1">
            <a:spLocks/>
          </p:cNvSpPr>
          <p:nvPr/>
        </p:nvSpPr>
        <p:spPr>
          <a:xfrm>
            <a:off x="4390695" y="5431740"/>
            <a:ext cx="6492240" cy="113932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tx1"/>
                </a:solidFill>
                <a:latin typeface="Segoe UI Semibold" panose="020B0702040204020203" pitchFamily="34" charset="0"/>
                <a:cs typeface="Segoe UI Semibold" panose="020B0702040204020203" pitchFamily="34" charset="0"/>
              </a:rPr>
              <a:t>… is your new boss!</a:t>
            </a:r>
          </a:p>
        </p:txBody>
      </p:sp>
      <p:sp>
        <p:nvSpPr>
          <p:cNvPr id="9" name="TextBox 8"/>
          <p:cNvSpPr txBox="1"/>
          <p:nvPr/>
        </p:nvSpPr>
        <p:spPr>
          <a:xfrm>
            <a:off x="277998" y="523977"/>
            <a:ext cx="10930759" cy="1200329"/>
          </a:xfrm>
          <a:prstGeom prst="rect">
            <a:avLst/>
          </a:prstGeom>
          <a:noFill/>
        </p:spPr>
        <p:txBody>
          <a:bodyPr wrap="square" rtlCol="0">
            <a:spAutoFit/>
          </a:bodyPr>
          <a:lstStyle/>
          <a:p>
            <a:r>
              <a:rPr lang="en-US" sz="3600" i="1">
                <a:solidFill>
                  <a:srgbClr val="FF0000"/>
                </a:solidFill>
                <a:latin typeface="Segoe UI Black" panose="020B0A02040204020203" pitchFamily="34" charset="0"/>
                <a:cs typeface="Segoe UI Semibold" panose="020B0702040204020203" pitchFamily="34" charset="0"/>
              </a:rPr>
              <a:t>How to Succeed          </a:t>
            </a:r>
            <a:r>
              <a:rPr lang="en-US" sz="3600" i="1">
                <a:solidFill>
                  <a:srgbClr val="002060"/>
                </a:solidFill>
                <a:latin typeface="Segoe UI Black" panose="020B0A02040204020203" pitchFamily="34" charset="0"/>
                <a:cs typeface="Segoe UI Semibold" panose="020B0702040204020203" pitchFamily="34" charset="0"/>
              </a:rPr>
              <a:t>We Are Student-Centered </a:t>
            </a:r>
          </a:p>
          <a:p>
            <a:r>
              <a:rPr lang="en-US" sz="3600" i="1">
                <a:solidFill>
                  <a:srgbClr val="FF0000"/>
                </a:solidFill>
                <a:latin typeface="Segoe UI Black" panose="020B0A02040204020203" pitchFamily="34" charset="0"/>
                <a:cs typeface="Segoe UI Semibold" panose="020B0702040204020203" pitchFamily="34" charset="0"/>
              </a:rPr>
              <a:t>             at TCAT           </a:t>
            </a:r>
            <a:r>
              <a:rPr lang="en-US" sz="3600" i="1">
                <a:solidFill>
                  <a:srgbClr val="002060"/>
                </a:solidFill>
                <a:latin typeface="Segoe UI Black" panose="020B0A02040204020203" pitchFamily="34" charset="0"/>
                <a:cs typeface="Segoe UI Semibold" panose="020B0702040204020203" pitchFamily="34" charset="0"/>
              </a:rPr>
              <a:t>and Career-Driven!</a:t>
            </a:r>
          </a:p>
        </p:txBody>
      </p:sp>
    </p:spTree>
    <p:extLst>
      <p:ext uri="{BB962C8B-B14F-4D97-AF65-F5344CB8AC3E}">
        <p14:creationId xmlns:p14="http://schemas.microsoft.com/office/powerpoint/2010/main" val="4187613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i="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What Do They Want?</a:t>
            </a:r>
          </a:p>
        </p:txBody>
      </p:sp>
      <p:pic>
        <p:nvPicPr>
          <p:cNvPr id="5" name="Picture 4" descr="Free vector graphic: &lt;strong&gt;One&lt;/strong&gt;, &lt;strong&gt;1&lt;/strong&gt;, &lt;strong&gt;Number&lt;/strong&gt;, Red, White, Box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600" y="1995058"/>
            <a:ext cx="955222" cy="1592036"/>
          </a:xfrm>
          <a:prstGeom prst="rect">
            <a:avLst/>
          </a:prstGeom>
        </p:spPr>
      </p:pic>
      <p:pic>
        <p:nvPicPr>
          <p:cNvPr id="8" name="Picture 7" descr="Datei:&lt;strong&gt;2&lt;/strong&gt; white, red rounded rectangle.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4756" y="4271184"/>
            <a:ext cx="529658" cy="756654"/>
          </a:xfrm>
          <a:prstGeom prst="rect">
            <a:avLst/>
          </a:prstGeom>
        </p:spPr>
      </p:pic>
      <p:pic>
        <p:nvPicPr>
          <p:cNvPr id="9" name="Picture 8" descr="File:&lt;strong&gt;3&lt;/strong&gt; white, red rounded rectangle.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7838" y="5476593"/>
            <a:ext cx="474549" cy="677927"/>
          </a:xfrm>
          <a:prstGeom prst="rect">
            <a:avLst/>
          </a:prstGeom>
        </p:spPr>
      </p:pic>
      <p:sp>
        <p:nvSpPr>
          <p:cNvPr id="10" name="TextBox 9"/>
          <p:cNvSpPr txBox="1"/>
          <p:nvPr/>
        </p:nvSpPr>
        <p:spPr>
          <a:xfrm>
            <a:off x="5441979" y="5446634"/>
            <a:ext cx="5437415" cy="707886"/>
          </a:xfrm>
          <a:prstGeom prst="rect">
            <a:avLst/>
          </a:prstGeom>
          <a:noFill/>
        </p:spPr>
        <p:txBody>
          <a:bodyPr wrap="square" rtlCol="0">
            <a:spAutoFit/>
          </a:bodyPr>
          <a:lstStyle/>
          <a:p>
            <a:r>
              <a:rPr lang="en-US" sz="4000" i="1" dirty="0">
                <a:latin typeface="Segoe UI Semibold" panose="020B0702040204020203" pitchFamily="34" charset="0"/>
                <a:cs typeface="Segoe UI Semibold" panose="020B0702040204020203" pitchFamily="34" charset="0"/>
              </a:rPr>
              <a:t>Technical Skill</a:t>
            </a:r>
          </a:p>
        </p:txBody>
      </p:sp>
      <p:sp>
        <p:nvSpPr>
          <p:cNvPr id="11" name="TextBox 10"/>
          <p:cNvSpPr txBox="1"/>
          <p:nvPr/>
        </p:nvSpPr>
        <p:spPr>
          <a:xfrm>
            <a:off x="4466345" y="4181922"/>
            <a:ext cx="5437415" cy="938719"/>
          </a:xfrm>
          <a:prstGeom prst="rect">
            <a:avLst/>
          </a:prstGeom>
          <a:noFill/>
        </p:spPr>
        <p:txBody>
          <a:bodyPr wrap="square" rtlCol="0">
            <a:spAutoFit/>
          </a:bodyPr>
          <a:lstStyle/>
          <a:p>
            <a:r>
              <a:rPr lang="en-US" sz="5500" i="1" dirty="0">
                <a:latin typeface="Segoe UI Semibold" panose="020B0702040204020203" pitchFamily="34" charset="0"/>
                <a:cs typeface="Segoe UI Semibold" panose="020B0702040204020203" pitchFamily="34" charset="0"/>
              </a:rPr>
              <a:t>Attendance</a:t>
            </a:r>
          </a:p>
        </p:txBody>
      </p:sp>
      <p:pic>
        <p:nvPicPr>
          <p:cNvPr id="14" name="Picture 13" descr="MTM Establish &lt;strong&gt;Advisory&lt;/strong&gt; Board to Guide Strategic Direction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719" y="3971925"/>
            <a:ext cx="2778509" cy="1963258"/>
          </a:xfrm>
          <a:prstGeom prst="rect">
            <a:avLst/>
          </a:prstGeom>
        </p:spPr>
      </p:pic>
      <p:sp>
        <p:nvSpPr>
          <p:cNvPr id="4" name="TextBox 3">
            <a:extLst>
              <a:ext uri="{FF2B5EF4-FFF2-40B4-BE49-F238E27FC236}">
                <a16:creationId xmlns:a16="http://schemas.microsoft.com/office/drawing/2014/main" id="{2AEE30B8-15B8-46F9-8FC4-BBBDD3757248}"/>
              </a:ext>
            </a:extLst>
          </p:cNvPr>
          <p:cNvSpPr txBox="1"/>
          <p:nvPr/>
        </p:nvSpPr>
        <p:spPr>
          <a:xfrm>
            <a:off x="3634628" y="2200275"/>
            <a:ext cx="527572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i="1" dirty="0"/>
              <a:t>Attitude</a:t>
            </a:r>
          </a:p>
        </p:txBody>
      </p:sp>
    </p:spTree>
    <p:extLst>
      <p:ext uri="{BB962C8B-B14F-4D97-AF65-F5344CB8AC3E}">
        <p14:creationId xmlns:p14="http://schemas.microsoft.com/office/powerpoint/2010/main" val="992326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i="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We’re SO Different!</a:t>
            </a:r>
          </a:p>
        </p:txBody>
      </p:sp>
      <p:sp>
        <p:nvSpPr>
          <p:cNvPr id="3" name="Content Placeholder 2"/>
          <p:cNvSpPr>
            <a:spLocks noGrp="1"/>
          </p:cNvSpPr>
          <p:nvPr>
            <p:ph sz="half" idx="1"/>
          </p:nvPr>
        </p:nvSpPr>
        <p:spPr>
          <a:xfrm>
            <a:off x="929113" y="1862670"/>
            <a:ext cx="4937760" cy="4023360"/>
          </a:xfrm>
        </p:spPr>
        <p:txBody>
          <a:bodyPr>
            <a:normAutofit/>
          </a:bodyPr>
          <a:lstStyle/>
          <a:p>
            <a:pPr algn="ctr">
              <a:lnSpc>
                <a:spcPct val="100000"/>
              </a:lnSpc>
              <a:spcBef>
                <a:spcPts val="0"/>
              </a:spcBef>
              <a:spcAft>
                <a:spcPts val="0"/>
              </a:spcAft>
            </a:pPr>
            <a:r>
              <a:rPr lang="en-US" sz="2900" dirty="0">
                <a:solidFill>
                  <a:srgbClr val="00206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Open Enrollment</a:t>
            </a:r>
          </a:p>
          <a:p>
            <a:pPr algn="ctr">
              <a:lnSpc>
                <a:spcPct val="100000"/>
              </a:lnSpc>
              <a:spcBef>
                <a:spcPts val="0"/>
              </a:spcBef>
              <a:spcAft>
                <a:spcPts val="0"/>
              </a:spcAft>
            </a:pPr>
            <a:r>
              <a:rPr lang="en-US" sz="2900" dirty="0">
                <a:solidFill>
                  <a:srgbClr val="00206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Programs</a:t>
            </a:r>
          </a:p>
          <a:p>
            <a:pPr algn="ctr">
              <a:lnSpc>
                <a:spcPct val="100000"/>
              </a:lnSpc>
              <a:spcBef>
                <a:spcPts val="0"/>
              </a:spcBef>
              <a:spcAft>
                <a:spcPts val="0"/>
              </a:spcAft>
            </a:pPr>
            <a:endParaRPr lang="en-US" sz="2900" dirty="0">
              <a:solidFill>
                <a:srgbClr val="00206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algn="ctr">
              <a:lnSpc>
                <a:spcPct val="100000"/>
              </a:lnSpc>
              <a:spcBef>
                <a:spcPts val="0"/>
              </a:spcBef>
              <a:spcAft>
                <a:spcPts val="0"/>
              </a:spcAft>
              <a:buBlip>
                <a:blip r:embed="rId3"/>
              </a:buBlip>
            </a:pPr>
            <a:r>
              <a:rPr lang="en-US" sz="2900" dirty="0">
                <a:latin typeface="Segoe UI Semibold" panose="020B0702040204020203" pitchFamily="34" charset="0"/>
                <a:cs typeface="Segoe UI Semibold" panose="020B0702040204020203" pitchFamily="34" charset="0"/>
              </a:rPr>
              <a:t> </a:t>
            </a:r>
            <a:r>
              <a:rPr lang="en-US" sz="2900" dirty="0">
                <a:latin typeface="Segoe UI" panose="020B0502040204020203" pitchFamily="34" charset="0"/>
                <a:cs typeface="Segoe UI" panose="020B0502040204020203" pitchFamily="34" charset="0"/>
              </a:rPr>
              <a:t>Open Entry/Open Exit</a:t>
            </a:r>
          </a:p>
          <a:p>
            <a:pPr algn="ctr">
              <a:buBlip>
                <a:blip r:embed="rId3"/>
              </a:buBlip>
            </a:pPr>
            <a:r>
              <a:rPr lang="en-US" sz="2900" dirty="0">
                <a:latin typeface="Segoe UI" panose="020B0502040204020203" pitchFamily="34" charset="0"/>
                <a:cs typeface="Segoe UI" panose="020B0502040204020203" pitchFamily="34" charset="0"/>
              </a:rPr>
              <a:t> More Start Dates</a:t>
            </a:r>
          </a:p>
          <a:p>
            <a:pPr algn="ctr">
              <a:buBlip>
                <a:blip r:embed="rId3"/>
              </a:buBlip>
            </a:pPr>
            <a:r>
              <a:rPr lang="en-US" sz="2900" dirty="0">
                <a:latin typeface="Segoe UI" panose="020B0502040204020203" pitchFamily="34" charset="0"/>
                <a:cs typeface="Segoe UI" panose="020B0502040204020203" pitchFamily="34" charset="0"/>
              </a:rPr>
              <a:t> Competency-based</a:t>
            </a:r>
            <a:endParaRPr lang="en-US" sz="2900" dirty="0">
              <a:latin typeface="Segoe UI Semibold" panose="020B0702040204020203" pitchFamily="34" charset="0"/>
              <a:cs typeface="Segoe UI Semibold" panose="020B0702040204020203" pitchFamily="34" charset="0"/>
            </a:endParaRPr>
          </a:p>
          <a:p>
            <a:pPr algn="ctr"/>
            <a:endParaRPr lang="en-US" sz="2900" dirty="0">
              <a:latin typeface="Segoe UI Semibold" panose="020B0702040204020203" pitchFamily="34" charset="0"/>
              <a:cs typeface="Segoe UI Semibold" panose="020B0702040204020203" pitchFamily="34" charset="0"/>
            </a:endParaRPr>
          </a:p>
        </p:txBody>
      </p:sp>
      <p:sp>
        <p:nvSpPr>
          <p:cNvPr id="4" name="Content Placeholder 3"/>
          <p:cNvSpPr>
            <a:spLocks noGrp="1"/>
          </p:cNvSpPr>
          <p:nvPr>
            <p:ph sz="half" idx="2"/>
          </p:nvPr>
        </p:nvSpPr>
        <p:spPr>
          <a:xfrm>
            <a:off x="6224225" y="2942492"/>
            <a:ext cx="5242561" cy="2943538"/>
          </a:xfrm>
        </p:spPr>
        <p:txBody>
          <a:bodyPr>
            <a:noAutofit/>
          </a:bodyPr>
          <a:lstStyle/>
          <a:p>
            <a:pPr algn="ctr"/>
            <a:r>
              <a:rPr lang="en-US" sz="800" dirty="0">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   </a:t>
            </a:r>
            <a:endParaRPr lang="en-US" sz="800" dirty="0">
              <a:latin typeface="Segoe UI Semibold" panose="020B0702040204020203" pitchFamily="34" charset="0"/>
              <a:cs typeface="Segoe UI Semibold" panose="020B0702040204020203" pitchFamily="34" charset="0"/>
            </a:endParaRPr>
          </a:p>
          <a:p>
            <a:pPr algn="ctr">
              <a:buBlip>
                <a:blip r:embed="rId3"/>
              </a:buBlip>
            </a:pPr>
            <a:r>
              <a:rPr lang="en-US" sz="2900" dirty="0">
                <a:latin typeface="Segoe UI Semibold" panose="020B0702040204020203" pitchFamily="34" charset="0"/>
                <a:cs typeface="Segoe UI Semibold" panose="020B0702040204020203" pitchFamily="34" charset="0"/>
              </a:rPr>
              <a:t> </a:t>
            </a:r>
            <a:r>
              <a:rPr lang="en-US" sz="2900" dirty="0">
                <a:latin typeface="Segoe UI" panose="020B0502040204020203" pitchFamily="34" charset="0"/>
                <a:cs typeface="Segoe UI" panose="020B0502040204020203" pitchFamily="34" charset="0"/>
              </a:rPr>
              <a:t>Your Training as You Need It</a:t>
            </a:r>
          </a:p>
          <a:p>
            <a:pPr algn="ctr">
              <a:buBlip>
                <a:blip r:embed="rId3"/>
              </a:buBlip>
            </a:pPr>
            <a:r>
              <a:rPr lang="en-US" sz="2900" dirty="0">
                <a:latin typeface="Segoe UI" panose="020B0502040204020203" pitchFamily="34" charset="0"/>
                <a:cs typeface="Segoe UI" panose="020B0502040204020203" pitchFamily="34" charset="0"/>
              </a:rPr>
              <a:t> We won’t hold you back</a:t>
            </a:r>
          </a:p>
          <a:p>
            <a:pPr algn="ctr">
              <a:buBlip>
                <a:blip r:embed="rId3"/>
              </a:buBlip>
            </a:pPr>
            <a:r>
              <a:rPr lang="en-US" sz="2900" dirty="0">
                <a:latin typeface="Segoe UI" panose="020B0502040204020203" pitchFamily="34" charset="0"/>
                <a:cs typeface="Segoe UI" panose="020B0502040204020203" pitchFamily="34" charset="0"/>
              </a:rPr>
              <a:t> We’ll help you stay on track</a:t>
            </a:r>
          </a:p>
          <a:p>
            <a:pPr algn="ctr">
              <a:buBlip>
                <a:blip r:embed="rId3"/>
              </a:buBlip>
            </a:pPr>
            <a:r>
              <a:rPr lang="en-US" sz="2900" dirty="0">
                <a:latin typeface="Segoe UI" panose="020B0502040204020203" pitchFamily="34" charset="0"/>
                <a:cs typeface="Segoe UI" panose="020B0502040204020203" pitchFamily="34" charset="0"/>
              </a:rPr>
              <a:t> More Hands-on                Skills Learning</a:t>
            </a:r>
          </a:p>
        </p:txBody>
      </p:sp>
      <p:sp>
        <p:nvSpPr>
          <p:cNvPr id="5" name="TextBox 4">
            <a:extLst>
              <a:ext uri="{FF2B5EF4-FFF2-40B4-BE49-F238E27FC236}">
                <a16:creationId xmlns:a16="http://schemas.microsoft.com/office/drawing/2014/main" id="{40C1DA53-32FD-4D7A-9782-F1BF77178E63}"/>
              </a:ext>
            </a:extLst>
          </p:cNvPr>
          <p:cNvSpPr txBox="1"/>
          <p:nvPr/>
        </p:nvSpPr>
        <p:spPr>
          <a:xfrm>
            <a:off x="801386" y="6372556"/>
            <a:ext cx="9898743" cy="461665"/>
          </a:xfrm>
          <a:prstGeom prst="rect">
            <a:avLst/>
          </a:prstGeom>
          <a:noFill/>
        </p:spPr>
        <p:txBody>
          <a:bodyPr wrap="square" rtlCol="0">
            <a:spAutoFit/>
          </a:bodyPr>
          <a:lstStyle/>
          <a:p>
            <a:r>
              <a:rPr lang="en-US" sz="2400">
                <a:solidFill>
                  <a:srgbClr val="FF0000"/>
                </a:solidFill>
              </a:rPr>
              <a:t>*</a:t>
            </a:r>
            <a:r>
              <a:rPr lang="en-US"/>
              <a:t> NOTE: There is no Open Entry/Open Exit or Individualized Instruction for the LPN Program</a:t>
            </a:r>
          </a:p>
        </p:txBody>
      </p:sp>
      <p:sp>
        <p:nvSpPr>
          <p:cNvPr id="6" name="TextBox 5">
            <a:extLst>
              <a:ext uri="{FF2B5EF4-FFF2-40B4-BE49-F238E27FC236}">
                <a16:creationId xmlns:a16="http://schemas.microsoft.com/office/drawing/2014/main" id="{ACBFBBB4-D85A-46C0-AA23-2F05E4D7666E}"/>
              </a:ext>
            </a:extLst>
          </p:cNvPr>
          <p:cNvSpPr txBox="1"/>
          <p:nvPr/>
        </p:nvSpPr>
        <p:spPr>
          <a:xfrm>
            <a:off x="7600806" y="1862670"/>
            <a:ext cx="2544286" cy="1261884"/>
          </a:xfrm>
          <a:prstGeom prst="rect">
            <a:avLst/>
          </a:prstGeom>
          <a:noFill/>
        </p:spPr>
        <p:txBody>
          <a:bodyPr wrap="none" rtlCol="0">
            <a:spAutoFit/>
          </a:bodyPr>
          <a:lstStyle/>
          <a:p>
            <a:pPr algn="ctr">
              <a:spcBef>
                <a:spcPts val="0"/>
              </a:spcBef>
              <a:spcAft>
                <a:spcPts val="0"/>
              </a:spcAft>
            </a:pPr>
            <a:r>
              <a:rPr lang="en-US" sz="2900" dirty="0">
                <a:solidFill>
                  <a:srgbClr val="00206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Individualized</a:t>
            </a:r>
          </a:p>
          <a:p>
            <a:pPr algn="ctr">
              <a:spcBef>
                <a:spcPts val="0"/>
              </a:spcBef>
              <a:spcAft>
                <a:spcPts val="0"/>
              </a:spcAft>
            </a:pPr>
            <a:r>
              <a:rPr lang="en-US" sz="2900" dirty="0">
                <a:solidFill>
                  <a:srgbClr val="00206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Skills Training</a:t>
            </a:r>
          </a:p>
          <a:p>
            <a:endParaRPr lang="en-US" dirty="0"/>
          </a:p>
        </p:txBody>
      </p:sp>
    </p:spTree>
    <p:extLst>
      <p:ext uri="{BB962C8B-B14F-4D97-AF65-F5344CB8AC3E}">
        <p14:creationId xmlns:p14="http://schemas.microsoft.com/office/powerpoint/2010/main" val="22061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2806700"/>
            <a:ext cx="10439400" cy="1323439"/>
          </a:xfrm>
          <a:prstGeom prst="rect">
            <a:avLst/>
          </a:prstGeom>
          <a:noFill/>
        </p:spPr>
        <p:txBody>
          <a:bodyPr wrap="square" rtlCol="0">
            <a:spAutoFit/>
          </a:bodyPr>
          <a:lstStyle/>
          <a:p>
            <a:r>
              <a:rPr lang="en-US" sz="8000" i="1" spc="-50" dirty="0">
                <a:solidFill>
                  <a:srgbClr val="ACCBF9">
                    <a:lumMod val="25000"/>
                  </a:srgbClr>
                </a:solidFill>
                <a:latin typeface="Segoe UI Black"/>
                <a:ea typeface="+mj-ea"/>
                <a:cs typeface="+mj-cs"/>
              </a:rPr>
              <a:t>COVID-19 Care</a:t>
            </a:r>
            <a:endParaRPr lang="en-US" dirty="0"/>
          </a:p>
        </p:txBody>
      </p:sp>
      <p:sp>
        <p:nvSpPr>
          <p:cNvPr id="3" name="TextBox 2"/>
          <p:cNvSpPr txBox="1"/>
          <p:nvPr/>
        </p:nvSpPr>
        <p:spPr>
          <a:xfrm>
            <a:off x="609600" y="4267200"/>
            <a:ext cx="5325497" cy="424732"/>
          </a:xfrm>
          <a:prstGeom prst="rect">
            <a:avLst/>
          </a:prstGeom>
          <a:noFill/>
        </p:spPr>
        <p:txBody>
          <a:bodyPr wrap="none" rtlCol="0">
            <a:spAutoFit/>
          </a:bodyPr>
          <a:lstStyle/>
          <a:p>
            <a:pPr lvl="0" defTabSz="914400">
              <a:lnSpc>
                <a:spcPct val="90000"/>
              </a:lnSpc>
              <a:spcBef>
                <a:spcPts val="1200"/>
              </a:spcBef>
              <a:spcAft>
                <a:spcPts val="200"/>
              </a:spcAft>
              <a:buClr>
                <a:srgbClr val="4A66AC"/>
              </a:buClr>
              <a:buSzPct val="100000"/>
            </a:pPr>
            <a:r>
              <a:rPr lang="en-US" sz="2400" cap="all" spc="200">
                <a:solidFill>
                  <a:srgbClr val="242852"/>
                </a:solidFill>
                <a:latin typeface="Segoe UI Black"/>
              </a:rPr>
              <a:t>New student orientation</a:t>
            </a:r>
            <a:endParaRPr lang="en-US" sz="2400" cap="all" spc="200" dirty="0">
              <a:solidFill>
                <a:srgbClr val="242852"/>
              </a:solidFill>
              <a:latin typeface="Segoe UI Black"/>
            </a:endParaRPr>
          </a:p>
        </p:txBody>
      </p:sp>
    </p:spTree>
    <p:extLst>
      <p:ext uri="{BB962C8B-B14F-4D97-AF65-F5344CB8AC3E}">
        <p14:creationId xmlns:p14="http://schemas.microsoft.com/office/powerpoint/2010/main" val="31206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5040" y="792480"/>
            <a:ext cx="9282275" cy="5608319"/>
          </a:xfrm>
        </p:spPr>
        <p:txBody>
          <a:bodyPr vert="horz" lIns="0" tIns="45720" rIns="0" bIns="45720" rtlCol="0" anchor="t">
            <a:normAutofit/>
          </a:bodyPr>
          <a:lstStyle/>
          <a:p>
            <a:pPr>
              <a:lnSpc>
                <a:spcPct val="100000"/>
              </a:lnSpc>
              <a:spcBef>
                <a:spcPts val="0"/>
              </a:spcBef>
              <a:spcAft>
                <a:spcPts val="0"/>
              </a:spcAft>
              <a:buClr>
                <a:srgbClr val="FF0000"/>
              </a:buClr>
              <a:buSzPct val="80000"/>
              <a:buBlip>
                <a:blip r:embed="rId3"/>
              </a:buBlip>
            </a:pPr>
            <a:r>
              <a:rPr lang="en-US" altLang="en-US" sz="2400" dirty="0">
                <a:solidFill>
                  <a:schemeClr val="tx1"/>
                </a:solidFill>
              </a:rPr>
              <a:t> </a:t>
            </a:r>
            <a:r>
              <a:rPr lang="en-US" altLang="en-US" sz="2800" dirty="0">
                <a:solidFill>
                  <a:schemeClr val="tx1"/>
                </a:solidFill>
                <a:cs typeface="Segoe UI"/>
              </a:rPr>
              <a:t>Mastery of Technology Foundations is required during the first Trimester!</a:t>
            </a:r>
          </a:p>
          <a:p>
            <a:pPr marL="200660" lvl="1" indent="0">
              <a:lnSpc>
                <a:spcPct val="100000"/>
              </a:lnSpc>
              <a:spcBef>
                <a:spcPct val="50000"/>
              </a:spcBef>
              <a:spcAft>
                <a:spcPct val="5000"/>
              </a:spcAft>
              <a:buClr>
                <a:srgbClr val="FF0000"/>
              </a:buClr>
              <a:buSzPct val="80000"/>
              <a:buNone/>
            </a:pPr>
            <a:r>
              <a:rPr lang="en-US" altLang="en-US" sz="1600" dirty="0">
                <a:solidFill>
                  <a:schemeClr val="tx1"/>
                </a:solidFill>
                <a:cs typeface="Segoe UI"/>
              </a:rPr>
              <a:t>              </a:t>
            </a:r>
            <a:r>
              <a:rPr lang="en-US" altLang="en-US" sz="1800" dirty="0">
                <a:solidFill>
                  <a:schemeClr val="tx1"/>
                </a:solidFill>
                <a:cs typeface="Segoe UI"/>
              </a:rPr>
              <a:t>Applied Math, Reading, Language &amp; Communication</a:t>
            </a:r>
          </a:p>
          <a:p>
            <a:pPr marL="200660" lvl="1" indent="0">
              <a:lnSpc>
                <a:spcPct val="100000"/>
              </a:lnSpc>
              <a:spcBef>
                <a:spcPct val="50000"/>
              </a:spcBef>
              <a:spcAft>
                <a:spcPct val="5000"/>
              </a:spcAft>
              <a:buClr>
                <a:srgbClr val="FF0000"/>
              </a:buClr>
              <a:buSzPct val="80000"/>
              <a:buNone/>
            </a:pPr>
            <a:endParaRPr lang="en-US" altLang="en-US" sz="1600" dirty="0">
              <a:solidFill>
                <a:schemeClr val="tx1"/>
              </a:solidFill>
              <a:cs typeface="Segoe UI" panose="020B0502040204020203" pitchFamily="34" charset="0"/>
            </a:endParaRPr>
          </a:p>
          <a:p>
            <a:pPr>
              <a:lnSpc>
                <a:spcPct val="100000"/>
              </a:lnSpc>
              <a:spcBef>
                <a:spcPts val="0"/>
              </a:spcBef>
              <a:spcAft>
                <a:spcPts val="0"/>
              </a:spcAft>
              <a:buClr>
                <a:srgbClr val="FF0000"/>
              </a:buClr>
              <a:buSzPct val="80000"/>
              <a:buBlip>
                <a:blip r:embed="rId3"/>
              </a:buBlip>
            </a:pPr>
            <a:r>
              <a:rPr lang="en-US" altLang="en-US" sz="2800" dirty="0">
                <a:solidFill>
                  <a:schemeClr val="tx1"/>
                </a:solidFill>
                <a:cs typeface="Segoe UI"/>
              </a:rPr>
              <a:t> Pre-test – Your opportunity to “test out” of strong subjects</a:t>
            </a:r>
          </a:p>
          <a:p>
            <a:pPr marL="0" indent="0">
              <a:lnSpc>
                <a:spcPct val="100000"/>
              </a:lnSpc>
              <a:spcBef>
                <a:spcPct val="50000"/>
              </a:spcBef>
              <a:spcAft>
                <a:spcPct val="5000"/>
              </a:spcAft>
              <a:buClr>
                <a:srgbClr val="FF0000"/>
              </a:buClr>
              <a:buSzPct val="80000"/>
              <a:buNone/>
            </a:pPr>
            <a:r>
              <a:rPr lang="en-US" altLang="en-US" sz="1800" dirty="0">
                <a:solidFill>
                  <a:schemeClr val="tx1"/>
                </a:solidFill>
                <a:cs typeface="Segoe UI"/>
              </a:rPr>
              <a:t>    </a:t>
            </a:r>
            <a:endParaRPr lang="en-US" altLang="en-US" sz="1800" dirty="0">
              <a:solidFill>
                <a:schemeClr val="tx1"/>
              </a:solidFill>
              <a:cs typeface="Segoe UI" panose="020B0502040204020203" pitchFamily="34" charset="0"/>
            </a:endParaRPr>
          </a:p>
          <a:p>
            <a:pPr>
              <a:lnSpc>
                <a:spcPct val="100000"/>
              </a:lnSpc>
              <a:spcBef>
                <a:spcPts val="0"/>
              </a:spcBef>
              <a:spcAft>
                <a:spcPts val="0"/>
              </a:spcAft>
              <a:buBlip>
                <a:blip r:embed="rId3"/>
              </a:buBlip>
            </a:pPr>
            <a:r>
              <a:rPr lang="en-US" altLang="en-US" sz="2800" dirty="0">
                <a:solidFill>
                  <a:schemeClr val="tx1"/>
                </a:solidFill>
                <a:cs typeface="Segoe UI"/>
              </a:rPr>
              <a:t> Then you learn curriculum in the areas in which you did not test out.</a:t>
            </a:r>
          </a:p>
          <a:p>
            <a:pPr marL="0" indent="0">
              <a:lnSpc>
                <a:spcPct val="100000"/>
              </a:lnSpc>
              <a:spcBef>
                <a:spcPts val="0"/>
              </a:spcBef>
              <a:spcAft>
                <a:spcPts val="0"/>
              </a:spcAft>
              <a:buNone/>
            </a:pPr>
            <a:endParaRPr lang="en-US" altLang="en-US" sz="2800" dirty="0">
              <a:solidFill>
                <a:schemeClr val="tx1"/>
              </a:solidFill>
              <a:cs typeface="Segoe UI" panose="020B0502040204020203" pitchFamily="34" charset="0"/>
            </a:endParaRPr>
          </a:p>
          <a:p>
            <a:pPr>
              <a:lnSpc>
                <a:spcPct val="100000"/>
              </a:lnSpc>
              <a:spcBef>
                <a:spcPts val="0"/>
              </a:spcBef>
              <a:spcAft>
                <a:spcPts val="0"/>
              </a:spcAft>
              <a:buBlip>
                <a:blip r:embed="rId3"/>
              </a:buBlip>
            </a:pPr>
            <a:r>
              <a:rPr lang="en-US" altLang="en-US" sz="2800" dirty="0">
                <a:solidFill>
                  <a:schemeClr val="tx1"/>
                </a:solidFill>
                <a:cs typeface="Segoe UI"/>
              </a:rPr>
              <a:t> Curriculum will set you up for success in your </a:t>
            </a:r>
            <a:br>
              <a:rPr lang="en-US" altLang="en-US" sz="2800" dirty="0">
                <a:solidFill>
                  <a:schemeClr val="tx1"/>
                </a:solidFill>
                <a:cs typeface="Segoe UI"/>
              </a:rPr>
            </a:br>
            <a:r>
              <a:rPr lang="en-US" altLang="en-US" sz="2800" dirty="0">
                <a:solidFill>
                  <a:schemeClr val="tx1"/>
                </a:solidFill>
                <a:cs typeface="Segoe UI"/>
              </a:rPr>
              <a:t>technical program.</a:t>
            </a:r>
            <a:endParaRPr lang="en-US" sz="2800" dirty="0">
              <a:solidFill>
                <a:schemeClr val="tx1"/>
              </a:solidFill>
              <a:cs typeface="Segoe UI"/>
            </a:endParaRPr>
          </a:p>
        </p:txBody>
      </p:sp>
      <p:sp>
        <p:nvSpPr>
          <p:cNvPr id="5" name="Text Placeholder 4">
            <a:extLst>
              <a:ext uri="{FF2B5EF4-FFF2-40B4-BE49-F238E27FC236}">
                <a16:creationId xmlns:a16="http://schemas.microsoft.com/office/drawing/2014/main" id="{E8A27C2B-0F9C-4590-A6B0-937965D3C40A}"/>
              </a:ext>
            </a:extLst>
          </p:cNvPr>
          <p:cNvSpPr>
            <a:spLocks noGrp="1"/>
          </p:cNvSpPr>
          <p:nvPr>
            <p:ph type="body" sz="half" idx="2"/>
          </p:nvPr>
        </p:nvSpPr>
        <p:spPr>
          <a:xfrm rot="16200000">
            <a:off x="-2048339" y="2957304"/>
            <a:ext cx="6409442" cy="943393"/>
          </a:xfrm>
        </p:spPr>
        <p:txBody>
          <a:bodyPr>
            <a:normAutofit/>
          </a:bodyPr>
          <a:lstStyle/>
          <a:p>
            <a:pPr algn="ctr"/>
            <a:r>
              <a:rPr lang="en-US" sz="3600" dirty="0">
                <a:latin typeface="+mj-lt"/>
              </a:rPr>
              <a:t>Technology Foundations</a:t>
            </a:r>
          </a:p>
        </p:txBody>
      </p:sp>
    </p:spTree>
    <p:extLst>
      <p:ext uri="{BB962C8B-B14F-4D97-AF65-F5344CB8AC3E}">
        <p14:creationId xmlns:p14="http://schemas.microsoft.com/office/powerpoint/2010/main" val="409394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27C2B-0F9C-4590-A6B0-937965D3C40A}"/>
              </a:ext>
            </a:extLst>
          </p:cNvPr>
          <p:cNvSpPr>
            <a:spLocks noGrp="1"/>
          </p:cNvSpPr>
          <p:nvPr>
            <p:ph type="body" sz="half" idx="2"/>
          </p:nvPr>
        </p:nvSpPr>
        <p:spPr>
          <a:xfrm rot="16200000">
            <a:off x="-2048339" y="2957304"/>
            <a:ext cx="6409442" cy="943393"/>
          </a:xfrm>
        </p:spPr>
        <p:txBody>
          <a:bodyPr>
            <a:normAutofit/>
          </a:bodyPr>
          <a:lstStyle/>
          <a:p>
            <a:pPr algn="ctr"/>
            <a:r>
              <a:rPr lang="en-US" sz="3600" dirty="0">
                <a:latin typeface="+mj-lt"/>
              </a:rPr>
              <a:t>PLA GUIDELINES</a:t>
            </a:r>
          </a:p>
        </p:txBody>
      </p:sp>
      <p:sp>
        <p:nvSpPr>
          <p:cNvPr id="7" name="TextBox 6">
            <a:extLst>
              <a:ext uri="{FF2B5EF4-FFF2-40B4-BE49-F238E27FC236}">
                <a16:creationId xmlns:a16="http://schemas.microsoft.com/office/drawing/2014/main" id="{F80E675D-598A-4F8F-BEBF-5C9C15FE15E5}"/>
              </a:ext>
            </a:extLst>
          </p:cNvPr>
          <p:cNvSpPr txBox="1"/>
          <p:nvPr/>
        </p:nvSpPr>
        <p:spPr>
          <a:xfrm>
            <a:off x="2223911" y="256647"/>
            <a:ext cx="9550400" cy="584775"/>
          </a:xfrm>
          <a:prstGeom prst="rect">
            <a:avLst/>
          </a:prstGeom>
          <a:noFill/>
        </p:spPr>
        <p:txBody>
          <a:bodyPr wrap="square">
            <a:spAutoFit/>
          </a:bodyPr>
          <a:lstStyle/>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a:ea typeface="Segoe UI Black"/>
                <a:cs typeface="Segoe UI"/>
              </a:rPr>
              <a:t>PLA Guidelines for Technology Foundations</a:t>
            </a:r>
            <a:endParaRPr lang="en-US" sz="3200" dirty="0"/>
          </a:p>
        </p:txBody>
      </p:sp>
      <p:sp>
        <p:nvSpPr>
          <p:cNvPr id="4" name="TextBox 3">
            <a:extLst>
              <a:ext uri="{FF2B5EF4-FFF2-40B4-BE49-F238E27FC236}">
                <a16:creationId xmlns:a16="http://schemas.microsoft.com/office/drawing/2014/main" id="{E0F98AF8-06F3-47E6-B8EB-8B98F8872704}"/>
              </a:ext>
            </a:extLst>
          </p:cNvPr>
          <p:cNvSpPr txBox="1"/>
          <p:nvPr/>
        </p:nvSpPr>
        <p:spPr>
          <a:xfrm>
            <a:off x="1708559" y="971899"/>
            <a:ext cx="9550400" cy="5170646"/>
          </a:xfrm>
          <a:prstGeom prst="rect">
            <a:avLst/>
          </a:prstGeom>
          <a:noFill/>
        </p:spPr>
        <p:txBody>
          <a:bodyPr wrap="square" rtlCol="0">
            <a:spAutoFit/>
          </a:bodyPr>
          <a:lstStyle/>
          <a:p>
            <a:pPr marL="285750" indent="-285750">
              <a:buFont typeface="Wingdings" panose="05000000000000000000" pitchFamily="2" charset="2"/>
              <a:buChar char="§"/>
            </a:pPr>
            <a:r>
              <a:rPr lang="en-US" sz="2400" dirty="0"/>
              <a:t>Students are required to have 30 hours of Technology Foundations to graduate.</a:t>
            </a:r>
          </a:p>
          <a:p>
            <a:pPr marL="285750" indent="-285750">
              <a:buFont typeface="Wingdings" panose="05000000000000000000" pitchFamily="2" charset="2"/>
              <a:buChar char="§"/>
            </a:pPr>
            <a:r>
              <a:rPr lang="en-US" sz="2400" dirty="0"/>
              <a:t>Students can attain credit toward their 30 hours from previous learning, testing out, or successfully completing the Technology Foundations course.</a:t>
            </a:r>
          </a:p>
          <a:p>
            <a:pPr marL="285750" indent="-285750">
              <a:buFont typeface="Wingdings" panose="05000000000000000000" pitchFamily="2" charset="2"/>
              <a:buChar char="§"/>
            </a:pPr>
            <a:r>
              <a:rPr lang="en-US" sz="2400" dirty="0"/>
              <a:t>Student can attain credit toward their 30 hours from college Math and English courses, an ACT score of </a:t>
            </a:r>
            <a:r>
              <a:rPr lang="en-US" sz="2400" dirty="0">
                <a:solidFill>
                  <a:srgbClr val="FF0000"/>
                </a:solidFill>
              </a:rPr>
              <a:t>19</a:t>
            </a:r>
            <a:r>
              <a:rPr lang="en-US" sz="2400" dirty="0"/>
              <a:t> or greater in Math, Reading, and Science or military training.</a:t>
            </a:r>
          </a:p>
          <a:p>
            <a:pPr marL="285750" indent="-285750">
              <a:buFont typeface="Wingdings" panose="05000000000000000000" pitchFamily="2" charset="2"/>
              <a:buChar char="§"/>
            </a:pPr>
            <a:r>
              <a:rPr lang="en-US" sz="2400" dirty="0"/>
              <a:t>To receive prior credit, students must submit the PLA form AND official transcripts/reports to be evaluated. NOTE: ACT scores MUST NOT be older than </a:t>
            </a:r>
            <a:r>
              <a:rPr lang="en-US" sz="2400" dirty="0">
                <a:solidFill>
                  <a:srgbClr val="FF0000"/>
                </a:solidFill>
              </a:rPr>
              <a:t>3</a:t>
            </a:r>
            <a:r>
              <a:rPr lang="en-US" sz="2400" dirty="0"/>
              <a:t> years.</a:t>
            </a:r>
          </a:p>
          <a:p>
            <a:pPr marL="285750" indent="-285750">
              <a:buFont typeface="Wingdings" panose="05000000000000000000" pitchFamily="2" charset="2"/>
              <a:buChar char="§"/>
            </a:pPr>
            <a:r>
              <a:rPr lang="en-US" sz="2400" dirty="0"/>
              <a:t>PLA and supporting documents must be submitted by the end of the second week of the trimester.</a:t>
            </a: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1621392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b="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Customary Hours - </a:t>
            </a:r>
            <a:br>
              <a:rPr lang="en-US" b="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br>
            <a:r>
              <a:rPr lang="en-US" b="1" dirty="0">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Pace and Progress Grading</a:t>
            </a:r>
          </a:p>
        </p:txBody>
      </p:sp>
      <p:sp>
        <p:nvSpPr>
          <p:cNvPr id="4" name="Content Placeholder 3"/>
          <p:cNvSpPr>
            <a:spLocks noGrp="1"/>
          </p:cNvSpPr>
          <p:nvPr>
            <p:ph sz="half" idx="2"/>
          </p:nvPr>
        </p:nvSpPr>
        <p:spPr>
          <a:xfrm>
            <a:off x="6217920" y="2009886"/>
            <a:ext cx="4937760" cy="4023360"/>
          </a:xfrm>
        </p:spPr>
        <p:txBody>
          <a:bodyPr vert="horz" lIns="0" tIns="45720" rIns="0" bIns="45720" rtlCol="0" anchor="t">
            <a:normAutofit/>
          </a:bodyPr>
          <a:lstStyle/>
          <a:p>
            <a:pPr>
              <a:spcBef>
                <a:spcPts val="0"/>
              </a:spcBef>
              <a:spcAft>
                <a:spcPts val="0"/>
              </a:spcAft>
              <a:buBlip>
                <a:blip r:embed="rId3"/>
              </a:buBlip>
              <a:defRPr/>
            </a:pPr>
            <a:r>
              <a:rPr lang="en-US" altLang="en-US" dirty="0">
                <a:solidFill>
                  <a:schemeClr val="tx1"/>
                </a:solidFill>
                <a:latin typeface="Segoe UI"/>
                <a:cs typeface="Segoe UI"/>
              </a:rPr>
              <a:t> Customary hours are the </a:t>
            </a:r>
            <a:endParaRPr lang="en-US" dirty="0">
              <a:solidFill>
                <a:schemeClr val="tx1"/>
              </a:solidFill>
            </a:endParaRPr>
          </a:p>
          <a:p>
            <a:pPr marL="0" indent="0">
              <a:spcBef>
                <a:spcPts val="0"/>
              </a:spcBef>
              <a:spcAft>
                <a:spcPts val="0"/>
              </a:spcAft>
              <a:buNone/>
              <a:defRPr/>
            </a:pPr>
            <a:r>
              <a:rPr lang="en-US" altLang="en-US" dirty="0">
                <a:solidFill>
                  <a:schemeClr val="tx1"/>
                </a:solidFill>
                <a:latin typeface="Segoe UI"/>
                <a:cs typeface="Segoe UI"/>
              </a:rPr>
              <a:t>average documented hours for each course module in each program</a:t>
            </a:r>
            <a:endParaRPr lang="en-US" dirty="0">
              <a:solidFill>
                <a:schemeClr val="tx1"/>
              </a:solidFill>
              <a:cs typeface="Segoe UI Semibold"/>
            </a:endParaRPr>
          </a:p>
          <a:p>
            <a:pPr marL="0" indent="0">
              <a:spcBef>
                <a:spcPts val="0"/>
              </a:spcBef>
              <a:spcAft>
                <a:spcPts val="0"/>
              </a:spcAft>
              <a:buNone/>
              <a:defRPr/>
            </a:pPr>
            <a:endParaRPr lang="en-US" altLang="en-US" dirty="0">
              <a:solidFill>
                <a:schemeClr val="tx1"/>
              </a:solidFill>
              <a:latin typeface="Segoe UI" panose="020B0502040204020203" pitchFamily="34" charset="0"/>
              <a:cs typeface="Segoe UI" panose="020B0502040204020203" pitchFamily="34" charset="0"/>
            </a:endParaRPr>
          </a:p>
          <a:p>
            <a:pPr>
              <a:spcBef>
                <a:spcPts val="0"/>
              </a:spcBef>
              <a:spcAft>
                <a:spcPts val="0"/>
              </a:spcAft>
              <a:buBlip>
                <a:blip r:embed="rId3"/>
              </a:buBlip>
              <a:defRPr/>
            </a:pPr>
            <a:r>
              <a:rPr lang="en-US" altLang="en-US" dirty="0">
                <a:solidFill>
                  <a:schemeClr val="tx1"/>
                </a:solidFill>
                <a:latin typeface="Segoe UI"/>
                <a:cs typeface="Segoe UI"/>
              </a:rPr>
              <a:t> Grades reflect your rate of Pace &amp; Progress, per your program’s policy.</a:t>
            </a:r>
          </a:p>
        </p:txBody>
      </p:sp>
      <p:pic>
        <p:nvPicPr>
          <p:cNvPr id="5" name="Picture 23"/>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5561" t="8075" r="5477" b="8641"/>
          <a:stretch/>
        </p:blipFill>
        <p:spPr>
          <a:xfrm>
            <a:off x="1371600" y="2308302"/>
            <a:ext cx="4393580" cy="3077737"/>
          </a:xfrm>
          <a:ln>
            <a:noFill/>
          </a:ln>
        </p:spPr>
      </p:pic>
    </p:spTree>
    <p:extLst>
      <p:ext uri="{BB962C8B-B14F-4D97-AF65-F5344CB8AC3E}">
        <p14:creationId xmlns:p14="http://schemas.microsoft.com/office/powerpoint/2010/main" val="1553491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73420" y="562698"/>
            <a:ext cx="3589284" cy="6537040"/>
          </a:xfrm>
        </p:spPr>
        <p:txBody>
          <a:bodyPr vert="horz" lIns="91440" tIns="45720" rIns="91440" bIns="45720" rtlCol="0" anchor="t">
            <a:noAutofit/>
          </a:bodyPr>
          <a:lstStyle/>
          <a:p>
            <a:pPr marL="342900" indent="-342900">
              <a:buFont typeface="Wingdings" panose="05000000000000000000" pitchFamily="2" charset="2"/>
              <a:buChar char="ü"/>
            </a:pPr>
            <a:r>
              <a:rPr lang="en-US" sz="2300" dirty="0">
                <a:latin typeface="Segoe UI"/>
                <a:cs typeface="Segoe UI"/>
              </a:rPr>
              <a:t>Grades are evaluated at the end of the term. </a:t>
            </a:r>
            <a:endParaRPr lang="en-US" sz="23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ü"/>
            </a:pPr>
            <a:r>
              <a:rPr lang="en-US" sz="2300" dirty="0">
                <a:latin typeface="Segoe UI"/>
                <a:cs typeface="Segoe UI"/>
              </a:rPr>
              <a:t>* Students must maintain a 60+ for each course code, as well as an overall average of 70+. </a:t>
            </a:r>
            <a:endParaRPr lang="en-US" sz="2300" dirty="0">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ü"/>
            </a:pPr>
            <a:r>
              <a:rPr lang="en-US" sz="2300" dirty="0">
                <a:latin typeface="Segoe UI"/>
                <a:cs typeface="Segoe UI"/>
              </a:rPr>
              <a:t>Failure to meet these standards by the end of the term or scheduled enrollment will result in termination.</a:t>
            </a:r>
          </a:p>
        </p:txBody>
      </p:sp>
      <p:graphicFrame>
        <p:nvGraphicFramePr>
          <p:cNvPr id="4" name="Group 63"/>
          <p:cNvGraphicFramePr>
            <a:graphicFrameLocks/>
          </p:cNvGraphicFramePr>
          <p:nvPr>
            <p:extLst>
              <p:ext uri="{D42A27DB-BD31-4B8C-83A1-F6EECF244321}">
                <p14:modId xmlns:p14="http://schemas.microsoft.com/office/powerpoint/2010/main" val="2310933682"/>
              </p:ext>
            </p:extLst>
          </p:nvPr>
        </p:nvGraphicFramePr>
        <p:xfrm>
          <a:off x="5676086" y="1465191"/>
          <a:ext cx="4390696" cy="4240926"/>
        </p:xfrm>
        <a:graphic>
          <a:graphicData uri="http://schemas.openxmlformats.org/drawingml/2006/table">
            <a:tbl>
              <a:tblPr/>
              <a:tblGrid>
                <a:gridCol w="2271050">
                  <a:extLst>
                    <a:ext uri="{9D8B030D-6E8A-4147-A177-3AD203B41FA5}">
                      <a16:colId xmlns:a16="http://schemas.microsoft.com/office/drawing/2014/main" val="20000"/>
                    </a:ext>
                  </a:extLst>
                </a:gridCol>
                <a:gridCol w="2119646">
                  <a:extLst>
                    <a:ext uri="{9D8B030D-6E8A-4147-A177-3AD203B41FA5}">
                      <a16:colId xmlns:a16="http://schemas.microsoft.com/office/drawing/2014/main" val="20001"/>
                    </a:ext>
                  </a:extLst>
                </a:gridCol>
              </a:tblGrid>
              <a:tr h="706821">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a:ln>
                            <a:noFill/>
                          </a:ln>
                          <a:solidFill>
                            <a:schemeClr val="tx1"/>
                          </a:solidFill>
                          <a:effectLst/>
                          <a:latin typeface="CopprplGoth Bd BT" charset="0"/>
                          <a:ea typeface="MS PGothic" pitchFamily="34" charset="-128"/>
                        </a:rPr>
                        <a:t>GRADE</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a:ln>
                            <a:noFill/>
                          </a:ln>
                          <a:solidFill>
                            <a:schemeClr val="tx1"/>
                          </a:solidFill>
                          <a:effectLst/>
                          <a:latin typeface="CopprplGoth Bd BT" charset="0"/>
                          <a:ea typeface="MS PGothic" pitchFamily="34" charset="-128"/>
                        </a:rPr>
                        <a:t>RANGE</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6821">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a:ln>
                            <a:noFill/>
                          </a:ln>
                          <a:solidFill>
                            <a:schemeClr val="tx1"/>
                          </a:solidFill>
                          <a:effectLst/>
                          <a:latin typeface="Arial" pitchFamily="34" charset="0"/>
                          <a:ea typeface="MS PGothic" pitchFamily="34" charset="-128"/>
                        </a:rPr>
                        <a:t>A</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dirty="0">
                          <a:ln>
                            <a:noFill/>
                          </a:ln>
                          <a:solidFill>
                            <a:schemeClr val="tx1"/>
                          </a:solidFill>
                          <a:effectLst/>
                          <a:latin typeface="Arial" pitchFamily="34" charset="0"/>
                          <a:ea typeface="MS PGothic" pitchFamily="34" charset="-128"/>
                        </a:rPr>
                        <a:t>90 – 100</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6821">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a:ln>
                            <a:noFill/>
                          </a:ln>
                          <a:solidFill>
                            <a:schemeClr val="tx1"/>
                          </a:solidFill>
                          <a:effectLst/>
                          <a:latin typeface="Arial" pitchFamily="34" charset="0"/>
                          <a:ea typeface="MS PGothic" pitchFamily="34" charset="-128"/>
                        </a:rPr>
                        <a:t>B</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dirty="0">
                          <a:ln>
                            <a:noFill/>
                          </a:ln>
                          <a:solidFill>
                            <a:schemeClr val="tx1"/>
                          </a:solidFill>
                          <a:effectLst/>
                          <a:latin typeface="Arial" pitchFamily="34" charset="0"/>
                          <a:ea typeface="MS PGothic" pitchFamily="34" charset="-128"/>
                        </a:rPr>
                        <a:t>80 – 89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6821">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dirty="0">
                          <a:ln>
                            <a:noFill/>
                          </a:ln>
                          <a:solidFill>
                            <a:schemeClr val="tx1"/>
                          </a:solidFill>
                          <a:effectLst/>
                          <a:latin typeface="Arial" pitchFamily="34" charset="0"/>
                          <a:ea typeface="MS PGothic" pitchFamily="34" charset="-128"/>
                        </a:rPr>
                        <a:t>C</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dirty="0">
                          <a:ln>
                            <a:noFill/>
                          </a:ln>
                          <a:solidFill>
                            <a:schemeClr val="tx1"/>
                          </a:solidFill>
                          <a:effectLst/>
                          <a:latin typeface="Arial" pitchFamily="34" charset="0"/>
                          <a:ea typeface="MS PGothic" pitchFamily="34" charset="-128"/>
                        </a:rPr>
                        <a:t>70 - 79 </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6821">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a:ln>
                            <a:noFill/>
                          </a:ln>
                          <a:solidFill>
                            <a:schemeClr val="tx1"/>
                          </a:solidFill>
                          <a:effectLst/>
                          <a:latin typeface="Arial" pitchFamily="34" charset="0"/>
                          <a:ea typeface="MS PGothic" pitchFamily="34" charset="-128"/>
                        </a:rPr>
                        <a:t>D</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dirty="0">
                          <a:ln>
                            <a:noFill/>
                          </a:ln>
                          <a:solidFill>
                            <a:schemeClr val="tx1"/>
                          </a:solidFill>
                          <a:effectLst/>
                          <a:latin typeface="Arial" pitchFamily="34" charset="0"/>
                          <a:ea typeface="MS PGothic" pitchFamily="34" charset="-128"/>
                        </a:rPr>
                        <a:t>60 – 69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6821">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a:ln>
                            <a:noFill/>
                          </a:ln>
                          <a:solidFill>
                            <a:schemeClr val="tx1"/>
                          </a:solidFill>
                          <a:effectLst/>
                          <a:latin typeface="Arial" pitchFamily="34" charset="0"/>
                          <a:ea typeface="MS PGothic" pitchFamily="34" charset="-128"/>
                        </a:rPr>
                        <a:t>F</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800" b="1" i="0" u="none" strike="noStrike" cap="none" normalizeH="0" baseline="0" dirty="0">
                          <a:ln>
                            <a:noFill/>
                          </a:ln>
                          <a:solidFill>
                            <a:schemeClr val="tx1"/>
                          </a:solidFill>
                          <a:effectLst/>
                          <a:latin typeface="Arial" pitchFamily="34" charset="0"/>
                          <a:ea typeface="MS PGothic" pitchFamily="34" charset="-128"/>
                        </a:rPr>
                        <a:t>0 - 59</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TextBox 4"/>
          <p:cNvSpPr txBox="1"/>
          <p:nvPr/>
        </p:nvSpPr>
        <p:spPr>
          <a:xfrm>
            <a:off x="4259317" y="431319"/>
            <a:ext cx="7430814" cy="830997"/>
          </a:xfrm>
          <a:prstGeom prst="rect">
            <a:avLst/>
          </a:prstGeom>
          <a:noFill/>
        </p:spPr>
        <p:txBody>
          <a:bodyPr wrap="square" rtlCol="0" anchor="ctr">
            <a:spAutoFit/>
          </a:bodyPr>
          <a:lstStyle/>
          <a:p>
            <a:pPr algn="ctr"/>
            <a:r>
              <a:rPr lang="en-US" sz="4800" i="1">
                <a:solidFill>
                  <a:srgbClr val="002060"/>
                </a:solidFill>
                <a:latin typeface="Segoe UI Black" panose="020B0A02040204020203" pitchFamily="34" charset="0"/>
                <a:ea typeface="Segoe UI Black" panose="020B0A02040204020203" pitchFamily="34" charset="0"/>
                <a:cs typeface="Segoe UI Semibold" panose="020B0702040204020203" pitchFamily="34" charset="0"/>
              </a:rPr>
              <a:t>Progress Scale</a:t>
            </a:r>
          </a:p>
        </p:txBody>
      </p:sp>
      <p:sp>
        <p:nvSpPr>
          <p:cNvPr id="2" name="TextBox 1">
            <a:extLst>
              <a:ext uri="{FF2B5EF4-FFF2-40B4-BE49-F238E27FC236}">
                <a16:creationId xmlns:a16="http://schemas.microsoft.com/office/drawing/2014/main" id="{B72AFD60-610D-4C94-823D-212810D6B45A}"/>
              </a:ext>
            </a:extLst>
          </p:cNvPr>
          <p:cNvSpPr txBox="1"/>
          <p:nvPr/>
        </p:nvSpPr>
        <p:spPr>
          <a:xfrm>
            <a:off x="4399440" y="5903893"/>
            <a:ext cx="5667342" cy="954107"/>
          </a:xfrm>
          <a:prstGeom prst="rect">
            <a:avLst/>
          </a:prstGeom>
          <a:noFill/>
        </p:spPr>
        <p:txBody>
          <a:bodyPr wrap="square" rtlCol="0">
            <a:spAutoFit/>
          </a:bodyPr>
          <a:lstStyle/>
          <a:p>
            <a:r>
              <a:rPr lang="en-US" sz="2000" b="1" dirty="0">
                <a:solidFill>
                  <a:srgbClr val="FF0000"/>
                </a:solidFill>
              </a:rPr>
              <a:t>*</a:t>
            </a:r>
            <a:r>
              <a:rPr lang="en-US" dirty="0"/>
              <a:t> Practical Nursing, Dental Assisting, and Pharmacy Technology students must maintain an 80+ for each course code and an overall average of 80+</a:t>
            </a:r>
          </a:p>
        </p:txBody>
      </p:sp>
    </p:spTree>
    <p:extLst>
      <p:ext uri="{BB962C8B-B14F-4D97-AF65-F5344CB8AC3E}">
        <p14:creationId xmlns:p14="http://schemas.microsoft.com/office/powerpoint/2010/main" val="3291205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i="1" dirty="0">
                <a:solidFill>
                  <a:srgbClr val="002060"/>
                </a:solidFill>
              </a:rPr>
              <a:t>Performance is Graded</a:t>
            </a:r>
            <a:br>
              <a:rPr lang="en-US" i="1" dirty="0">
                <a:solidFill>
                  <a:srgbClr val="002060"/>
                </a:solidFill>
              </a:rPr>
            </a:br>
            <a:r>
              <a:rPr lang="en-US" i="1" dirty="0">
                <a:solidFill>
                  <a:srgbClr val="002060"/>
                </a:solidFill>
              </a:rPr>
              <a:t>in Three Areas</a:t>
            </a:r>
          </a:p>
        </p:txBody>
      </p:sp>
      <p:graphicFrame>
        <p:nvGraphicFramePr>
          <p:cNvPr id="3" name="Group 92"/>
          <p:cNvGraphicFramePr>
            <a:graphicFrameLocks noGrp="1"/>
          </p:cNvGraphicFramePr>
          <p:nvPr/>
        </p:nvGraphicFramePr>
        <p:xfrm>
          <a:off x="4748048" y="2108474"/>
          <a:ext cx="2438400" cy="3870325"/>
        </p:xfrm>
        <a:graphic>
          <a:graphicData uri="http://schemas.openxmlformats.org/drawingml/2006/table">
            <a:tbl>
              <a:tblPr/>
              <a:tblGrid>
                <a:gridCol w="2438400">
                  <a:extLst>
                    <a:ext uri="{9D8B030D-6E8A-4147-A177-3AD203B41FA5}">
                      <a16:colId xmlns:a16="http://schemas.microsoft.com/office/drawing/2014/main" val="20000"/>
                    </a:ext>
                  </a:extLst>
                </a:gridCol>
              </a:tblGrid>
              <a:tr h="941699">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200" b="1" i="0" u="none" strike="noStrike" cap="none" normalizeH="0" baseline="0">
                          <a:ln>
                            <a:noFill/>
                          </a:ln>
                          <a:solidFill>
                            <a:schemeClr val="tx1"/>
                          </a:solidFill>
                          <a:effectLst>
                            <a:outerShdw blurRad="38100" dist="38100" dir="2700000" algn="tl">
                              <a:srgbClr val="000000">
                                <a:alpha val="43137"/>
                              </a:srgbClr>
                            </a:outerShdw>
                          </a:effectLst>
                          <a:latin typeface="Segoe UI" panose="020B0502040204020203" pitchFamily="34" charset="0"/>
                          <a:ea typeface="MS PGothic" pitchFamily="34" charset="-128"/>
                          <a:cs typeface="Segoe UI" panose="020B0502040204020203" pitchFamily="34" charset="0"/>
                        </a:rPr>
                        <a:t>Skill</a:t>
                      </a:r>
                    </a:p>
                  </a:txBody>
                  <a:tcPr anchor="ct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28626">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ja-JP" sz="2800" b="0" i="0" u="none" strike="noStrike" cap="none" normalizeH="0" baseline="0">
                          <a:ln>
                            <a:noFill/>
                          </a:ln>
                          <a:solidFill>
                            <a:schemeClr val="tx1"/>
                          </a:solidFill>
                          <a:effectLst/>
                          <a:latin typeface="Segoe UI" panose="020B0502040204020203" pitchFamily="34" charset="0"/>
                          <a:ea typeface="MS PGothic" pitchFamily="34" charset="-128"/>
                          <a:cs typeface="Segoe UI" panose="020B0502040204020203" pitchFamily="34" charset="0"/>
                        </a:rPr>
                        <a:t>Mastery        in the Lab</a:t>
                      </a:r>
                    </a:p>
                    <a:p>
                      <a:pPr marL="0" marR="0" lvl="0" indent="0" algn="ctr" defTabSz="914400" rtl="0" eaLnBrk="1" fontAlgn="base" latinLnBrk="0" hangingPunct="1">
                        <a:lnSpc>
                          <a:spcPct val="150000"/>
                        </a:lnSpc>
                        <a:spcBef>
                          <a:spcPct val="20000"/>
                        </a:spcBef>
                        <a:spcAft>
                          <a:spcPct val="0"/>
                        </a:spcAft>
                        <a:buClr>
                          <a:srgbClr val="FFFF00"/>
                        </a:buClr>
                        <a:buSzPct val="80000"/>
                        <a:buFont typeface="Wingdings" pitchFamily="2" charset="2"/>
                        <a:buNone/>
                        <a:tabLst/>
                      </a:pPr>
                      <a:r>
                        <a:rPr kumimoji="0" lang="ja-JP" altLang="en-US" sz="2800" b="0" i="0" u="none" strike="noStrike" cap="none" normalizeH="0" baseline="0">
                          <a:ln>
                            <a:noFill/>
                          </a:ln>
                          <a:solidFill>
                            <a:schemeClr val="tx1"/>
                          </a:solidFill>
                          <a:effectLst/>
                          <a:latin typeface="Segoe UI" panose="020B0502040204020203" pitchFamily="34" charset="0"/>
                          <a:ea typeface="MS PGothic" pitchFamily="34" charset="-128"/>
                          <a:cs typeface="Segoe UI" panose="020B0502040204020203" pitchFamily="34" charset="0"/>
                        </a:rPr>
                        <a:t>“</a:t>
                      </a:r>
                      <a:r>
                        <a:rPr kumimoji="0" lang="en-US" altLang="ja-JP" sz="2800" b="0" i="0" u="none" strike="noStrike" cap="none" normalizeH="0" baseline="0">
                          <a:ln>
                            <a:noFill/>
                          </a:ln>
                          <a:solidFill>
                            <a:schemeClr val="tx1"/>
                          </a:solidFill>
                          <a:effectLst/>
                          <a:latin typeface="Segoe UI" panose="020B0502040204020203" pitchFamily="34" charset="0"/>
                          <a:ea typeface="MS PGothic" pitchFamily="34" charset="-128"/>
                          <a:cs typeface="Segoe UI" panose="020B0502040204020203" pitchFamily="34" charset="0"/>
                        </a:rPr>
                        <a:t>Hands On</a:t>
                      </a:r>
                      <a:r>
                        <a:rPr kumimoji="0" lang="ja-JP" altLang="en-US" sz="2800" b="0" i="0" u="none" strike="noStrike" cap="none" normalizeH="0" baseline="0">
                          <a:ln>
                            <a:noFill/>
                          </a:ln>
                          <a:solidFill>
                            <a:schemeClr val="tx1"/>
                          </a:solidFill>
                          <a:effectLst/>
                          <a:latin typeface="Segoe UI" panose="020B0502040204020203" pitchFamily="34" charset="0"/>
                          <a:ea typeface="MS PGothic" pitchFamily="34" charset="-128"/>
                          <a:cs typeface="Segoe UI" panose="020B0502040204020203" pitchFamily="34" charset="0"/>
                        </a:rPr>
                        <a:t>”</a:t>
                      </a:r>
                      <a:endParaRPr kumimoji="0" lang="en-US" altLang="ja-JP" sz="2800" b="0" i="0" u="none" strike="noStrike" cap="none" normalizeH="0" baseline="0">
                        <a:ln>
                          <a:noFill/>
                        </a:ln>
                        <a:solidFill>
                          <a:schemeClr val="tx1"/>
                        </a:solidFill>
                        <a:effectLst/>
                        <a:latin typeface="Segoe UI" panose="020B0502040204020203" pitchFamily="34" charset="0"/>
                        <a:ea typeface="MS PGothic" pitchFamily="34" charset="-128"/>
                        <a:cs typeface="Segoe UI" panose="020B0502040204020203" pitchFamily="34" charset="0"/>
                      </a:endParaRPr>
                    </a:p>
                    <a:p>
                      <a:pPr marL="0" marR="0" lvl="0" indent="0" algn="ctr" defTabSz="914400" rtl="0" eaLnBrk="1" fontAlgn="base" latinLnBrk="0" hangingPunct="1">
                        <a:lnSpc>
                          <a:spcPct val="150000"/>
                        </a:lnSpc>
                        <a:spcBef>
                          <a:spcPct val="20000"/>
                        </a:spcBef>
                        <a:spcAft>
                          <a:spcPct val="0"/>
                        </a:spcAft>
                        <a:buClr>
                          <a:srgbClr val="FFFF00"/>
                        </a:buClr>
                        <a:buSzPct val="80000"/>
                        <a:buFont typeface="Wingdings" pitchFamily="2" charset="2"/>
                        <a:buNone/>
                        <a:tabLst/>
                        <a:defRPr/>
                      </a:pPr>
                      <a:r>
                        <a:rPr kumimoji="0" lang="en-US" altLang="en-US" sz="2800" b="0" i="0" u="none" strike="noStrike" cap="none" normalizeH="0" baseline="0">
                          <a:ln>
                            <a:noFill/>
                          </a:ln>
                          <a:solidFill>
                            <a:schemeClr val="tx1"/>
                          </a:solidFill>
                          <a:effectLst/>
                          <a:latin typeface="Segoe UI" panose="020B0502040204020203" pitchFamily="34" charset="0"/>
                          <a:ea typeface="MS PGothic" pitchFamily="34" charset="-128"/>
                          <a:cs typeface="Segoe UI" panose="020B0502040204020203" pitchFamily="34" charset="0"/>
                        </a:rPr>
                        <a:t>Skills Tests</a:t>
                      </a:r>
                    </a:p>
                  </a:txBody>
                  <a:tcPr anchor="ct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4" name="Group 91"/>
          <p:cNvGraphicFramePr>
            <a:graphicFrameLocks noGrp="1"/>
          </p:cNvGraphicFramePr>
          <p:nvPr/>
        </p:nvGraphicFramePr>
        <p:xfrm>
          <a:off x="2150898" y="2117999"/>
          <a:ext cx="2362200" cy="3886200"/>
        </p:xfrm>
        <a:graphic>
          <a:graphicData uri="http://schemas.openxmlformats.org/drawingml/2006/table">
            <a:tbl>
              <a:tblPr/>
              <a:tblGrid>
                <a:gridCol w="2362200">
                  <a:extLst>
                    <a:ext uri="{9D8B030D-6E8A-4147-A177-3AD203B41FA5}">
                      <a16:colId xmlns:a16="http://schemas.microsoft.com/office/drawing/2014/main" val="20000"/>
                    </a:ext>
                  </a:extLst>
                </a:gridCol>
              </a:tblGrid>
              <a:tr h="977900">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altLang="en-US" sz="2200" b="1" i="0" u="none" strike="noStrike" cap="none" normalizeH="0" baseline="0">
                          <a:ln>
                            <a:noFill/>
                          </a:ln>
                          <a:solidFill>
                            <a:schemeClr val="tx1"/>
                          </a:solidFill>
                          <a:effectLst>
                            <a:outerShdw blurRad="38100" dist="38100" dir="2700000" algn="tl">
                              <a:srgbClr val="000000">
                                <a:alpha val="43137"/>
                              </a:srgbClr>
                            </a:outerShdw>
                          </a:effectLst>
                          <a:latin typeface="Segoe UI" panose="020B0502040204020203" pitchFamily="34" charset="0"/>
                          <a:ea typeface="MS PGothic" pitchFamily="34" charset="-128"/>
                          <a:cs typeface="Segoe UI" panose="020B0502040204020203" pitchFamily="34" charset="0"/>
                        </a:rPr>
                        <a:t>Theory</a:t>
                      </a:r>
                      <a:endParaRPr kumimoji="0" lang="en-US" altLang="en-US" sz="2200" b="0" i="0" u="none" strike="noStrike" cap="none" normalizeH="0" baseline="0">
                        <a:ln>
                          <a:noFill/>
                        </a:ln>
                        <a:solidFill>
                          <a:schemeClr val="tx1"/>
                        </a:solidFill>
                        <a:effectLst>
                          <a:outerShdw blurRad="38100" dist="38100" dir="2700000" algn="tl">
                            <a:srgbClr val="000000">
                              <a:alpha val="43137"/>
                            </a:srgbClr>
                          </a:outerShdw>
                        </a:effectLst>
                        <a:latin typeface="Segoe UI" panose="020B0502040204020203" pitchFamily="34" charset="0"/>
                        <a:ea typeface="MS PGothic" pitchFamily="34" charset="-128"/>
                        <a:cs typeface="Segoe UI" panose="020B0502040204020203" pitchFamily="34" charset="0"/>
                      </a:endParaRPr>
                    </a:p>
                  </a:txBody>
                  <a:tcPr marT="45726" marB="45726" anchor="ct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08300">
                <a:tc>
                  <a:txBody>
                    <a:bodyPr/>
                    <a:lstStyle>
                      <a:lvl1pPr eaLnBrk="0" hangingPunct="0">
                        <a:spcBef>
                          <a:spcPct val="20000"/>
                        </a:spcBef>
                        <a:buClr>
                          <a:srgbClr val="FFFF00"/>
                        </a:buClr>
                        <a:buSzPct val="80000"/>
                        <a:buFont typeface="Wingdings" pitchFamily="2" charset="2"/>
                        <a:defRPr sz="2800">
                          <a:solidFill>
                            <a:schemeClr val="tx1"/>
                          </a:solidFill>
                          <a:latin typeface="Arial" pitchFamily="34" charset="0"/>
                          <a:ea typeface="MS PGothic" pitchFamily="34" charset="-128"/>
                        </a:defRPr>
                      </a:lvl1pPr>
                      <a:lvl2pPr marL="742950" indent="-285750" eaLnBrk="0" hangingPunct="0">
                        <a:spcBef>
                          <a:spcPct val="20000"/>
                        </a:spcBef>
                        <a:buClr>
                          <a:srgbClr val="CC0000"/>
                        </a:buClr>
                        <a:buSzPct val="70000"/>
                        <a:buFont typeface="Wingdings" pitchFamily="2" charset="2"/>
                        <a:defRPr sz="2400">
                          <a:solidFill>
                            <a:schemeClr val="tx1"/>
                          </a:solidFill>
                          <a:latin typeface="Arial" pitchFamily="34" charset="0"/>
                          <a:ea typeface="MS PGothic" pitchFamily="34" charset="-128"/>
                        </a:defRPr>
                      </a:lvl2pPr>
                      <a:lvl3pPr marL="1143000" indent="-228600" eaLnBrk="0" hangingPunct="0">
                        <a:spcBef>
                          <a:spcPct val="20000"/>
                        </a:spcBef>
                        <a:buClr>
                          <a:srgbClr val="009900"/>
                        </a:buClr>
                        <a:buSzPct val="60000"/>
                        <a:buFont typeface="Wingdings" pitchFamily="2" charset="2"/>
                        <a:defRPr sz="2000">
                          <a:solidFill>
                            <a:schemeClr val="tx1"/>
                          </a:solidFill>
                          <a:latin typeface="Arial" pitchFamily="34" charset="0"/>
                          <a:ea typeface="MS PGothic" pitchFamily="34" charset="-128"/>
                        </a:defRPr>
                      </a:lvl3pPr>
                      <a:lvl4pPr marL="1600200" indent="-228600" eaLnBrk="0" hangingPunct="0">
                        <a:spcBef>
                          <a:spcPct val="20000"/>
                        </a:spcBef>
                        <a:buClr>
                          <a:schemeClr val="hlink"/>
                        </a:buClr>
                        <a:buSzPct val="60000"/>
                        <a:buFont typeface="Wingdings" pitchFamily="2" charset="2"/>
                        <a:defRPr>
                          <a:solidFill>
                            <a:schemeClr val="tx1"/>
                          </a:solidFill>
                          <a:latin typeface="Arial" pitchFamily="34" charset="0"/>
                          <a:ea typeface="MS PGothic" pitchFamily="34" charset="-128"/>
                        </a:defRPr>
                      </a:lvl4pPr>
                      <a:lvl5pPr marL="2057400" indent="-228600" eaLnBrk="0" hangingPunct="0">
                        <a:spcBef>
                          <a:spcPct val="20000"/>
                        </a:spcBef>
                        <a:buClr>
                          <a:schemeClr val="accent2"/>
                        </a:buClr>
                        <a:buSzPct val="55000"/>
                        <a:buFont typeface="Wingdings" pitchFamily="2" charset="2"/>
                        <a:defRPr>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accent2"/>
                        </a:buClr>
                        <a:buSzPct val="55000"/>
                        <a:buFont typeface="Wingdings" pitchFamily="2" charset="2"/>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50000"/>
                        </a:lnSpc>
                        <a:spcBef>
                          <a:spcPct val="20000"/>
                        </a:spcBef>
                        <a:spcAft>
                          <a:spcPct val="0"/>
                        </a:spcAft>
                        <a:buClr>
                          <a:srgbClr val="FFFF00"/>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Segoe UI" panose="020B0502040204020203" pitchFamily="34" charset="0"/>
                          <a:ea typeface="MS PGothic" pitchFamily="34" charset="-128"/>
                          <a:cs typeface="Segoe UI" panose="020B0502040204020203" pitchFamily="34" charset="0"/>
                        </a:rPr>
                        <a:t>Tests</a:t>
                      </a:r>
                    </a:p>
                    <a:p>
                      <a:pPr marL="0" marR="0" lvl="0" indent="0" algn="ctr" defTabSz="914400" rtl="0" eaLnBrk="1" fontAlgn="base" latinLnBrk="0" hangingPunct="1">
                        <a:lnSpc>
                          <a:spcPct val="150000"/>
                        </a:lnSpc>
                        <a:spcBef>
                          <a:spcPct val="20000"/>
                        </a:spcBef>
                        <a:spcAft>
                          <a:spcPct val="0"/>
                        </a:spcAft>
                        <a:buClr>
                          <a:srgbClr val="FFFF00"/>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Segoe UI" panose="020B0502040204020203" pitchFamily="34" charset="0"/>
                          <a:ea typeface="MS PGothic" pitchFamily="34" charset="-128"/>
                          <a:cs typeface="Segoe UI" panose="020B0502040204020203" pitchFamily="34" charset="0"/>
                        </a:rPr>
                        <a:t>Workbook Exercises</a:t>
                      </a:r>
                    </a:p>
                    <a:p>
                      <a:pPr marL="0" marR="0" lvl="0" indent="0" algn="ctr" defTabSz="914400" rtl="0" eaLnBrk="1" fontAlgn="base" latinLnBrk="0" hangingPunct="1">
                        <a:lnSpc>
                          <a:spcPct val="150000"/>
                        </a:lnSpc>
                        <a:spcBef>
                          <a:spcPct val="20000"/>
                        </a:spcBef>
                        <a:spcAft>
                          <a:spcPct val="0"/>
                        </a:spcAft>
                        <a:buClr>
                          <a:srgbClr val="FFFF00"/>
                        </a:buClr>
                        <a:buSzPct val="80000"/>
                        <a:buFont typeface="Wingdings" pitchFamily="2" charset="2"/>
                        <a:buNone/>
                        <a:tabLst/>
                      </a:pPr>
                      <a:r>
                        <a:rPr kumimoji="0" lang="en-US" altLang="en-US" sz="2800" b="0" i="0" u="none" strike="noStrike" cap="none" normalizeH="0" baseline="0">
                          <a:ln>
                            <a:noFill/>
                          </a:ln>
                          <a:solidFill>
                            <a:schemeClr val="tx1"/>
                          </a:solidFill>
                          <a:effectLst/>
                          <a:latin typeface="Segoe UI" panose="020B0502040204020203" pitchFamily="34" charset="0"/>
                          <a:ea typeface="MS PGothic" pitchFamily="34" charset="-128"/>
                          <a:cs typeface="Segoe UI" panose="020B0502040204020203" pitchFamily="34" charset="0"/>
                        </a:rPr>
                        <a:t>Quizzes</a:t>
                      </a:r>
                    </a:p>
                  </a:txBody>
                  <a:tcPr marT="45726" marB="4572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 name="Group 98"/>
          <p:cNvGraphicFramePr>
            <a:graphicFrameLocks noGrp="1"/>
          </p:cNvGraphicFramePr>
          <p:nvPr/>
        </p:nvGraphicFramePr>
        <p:xfrm>
          <a:off x="7475373" y="2108474"/>
          <a:ext cx="2622550" cy="3870325"/>
        </p:xfrm>
        <a:graphic>
          <a:graphicData uri="http://schemas.openxmlformats.org/drawingml/2006/table">
            <a:tbl>
              <a:tblPr/>
              <a:tblGrid>
                <a:gridCol w="2622550">
                  <a:extLst>
                    <a:ext uri="{9D8B030D-6E8A-4147-A177-3AD203B41FA5}">
                      <a16:colId xmlns:a16="http://schemas.microsoft.com/office/drawing/2014/main" val="20000"/>
                    </a:ext>
                  </a:extLst>
                </a:gridCol>
              </a:tblGrid>
              <a:tr h="1015226">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200" b="1" i="0" u="none" strike="noStrike" cap="none" normalizeH="0" baseline="0" dirty="0">
                          <a:ln>
                            <a:noFill/>
                          </a:ln>
                          <a:solidFill>
                            <a:schemeClr val="tx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Worker</a:t>
                      </a:r>
                    </a:p>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200" b="1" i="0" u="none" strike="noStrike" cap="none" normalizeH="0" baseline="0" dirty="0">
                          <a:ln>
                            <a:noFill/>
                          </a:ln>
                          <a:solidFill>
                            <a:schemeClr val="tx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Characteristics</a:t>
                      </a:r>
                    </a:p>
                  </a:txBody>
                  <a:tcPr marL="91491" marR="91491" marT="45730" marB="45730" anchor="ct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5099">
                <a:tc>
                  <a:txBody>
                    <a:bodyPr/>
                    <a:lstStyle/>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Attitude</a:t>
                      </a:r>
                    </a:p>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Cooperation</a:t>
                      </a:r>
                    </a:p>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Teamwork</a:t>
                      </a:r>
                    </a:p>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Appearance</a:t>
                      </a:r>
                    </a:p>
                    <a:p>
                      <a:pPr marL="0" marR="0" lvl="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Attendance</a:t>
                      </a:r>
                      <a:endParaRPr kumimoji="0" lang="en-US" sz="2800" b="0" i="0" u="none" strike="noStrike" cap="none" normalizeH="0" baseline="0" dirty="0">
                        <a:ln>
                          <a:noFill/>
                        </a:ln>
                        <a:solidFill>
                          <a:srgbClr val="FFFFFF"/>
                        </a:solidFill>
                        <a:effectLst/>
                        <a:latin typeface="Segoe UI" panose="020B0502040204020203" pitchFamily="34" charset="0"/>
                        <a:cs typeface="Segoe UI" panose="020B0502040204020203" pitchFamily="34" charset="0"/>
                      </a:endParaRPr>
                    </a:p>
                  </a:txBody>
                  <a:tcPr marL="91491" marR="91491" marT="45730" marB="45730"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7550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CA3D-FAA8-422A-94A2-C7098E6BE180}"/>
              </a:ext>
            </a:extLst>
          </p:cNvPr>
          <p:cNvSpPr>
            <a:spLocks noGrp="1"/>
          </p:cNvSpPr>
          <p:nvPr>
            <p:ph type="title"/>
          </p:nvPr>
        </p:nvSpPr>
        <p:spPr/>
        <p:txBody>
          <a:bodyPr/>
          <a:lstStyle/>
          <a:p>
            <a:pPr algn="ctr"/>
            <a:r>
              <a:rPr lang="en-US" dirty="0">
                <a:latin typeface="Segoe UI Black" panose="020B0A02040204020203" pitchFamily="34" charset="0"/>
                <a:ea typeface="Segoe UI Black" panose="020B0A02040204020203" pitchFamily="34" charset="0"/>
                <a:cs typeface="Segoe UI Semibold"/>
              </a:rPr>
              <a:t>Americans with Disabilities Act &amp; </a:t>
            </a:r>
            <a:br>
              <a:rPr lang="en-US" dirty="0">
                <a:latin typeface="Segoe UI Black" panose="020B0A02040204020203" pitchFamily="34" charset="0"/>
                <a:ea typeface="Segoe UI Black" panose="020B0A02040204020203" pitchFamily="34" charset="0"/>
              </a:rPr>
            </a:br>
            <a:r>
              <a:rPr lang="en-US" dirty="0">
                <a:latin typeface="Segoe UI Black" panose="020B0A02040204020203" pitchFamily="34" charset="0"/>
                <a:ea typeface="Segoe UI Black" panose="020B0A02040204020203" pitchFamily="34" charset="0"/>
                <a:cs typeface="Segoe UI Semibold"/>
              </a:rPr>
              <a:t>Receiving Accommodations</a:t>
            </a:r>
          </a:p>
        </p:txBody>
      </p:sp>
      <p:pic>
        <p:nvPicPr>
          <p:cNvPr id="5" name="Picture 5" descr="A drawing of a face&#10;&#10;Description generated with high confidence">
            <a:extLst>
              <a:ext uri="{FF2B5EF4-FFF2-40B4-BE49-F238E27FC236}">
                <a16:creationId xmlns:a16="http://schemas.microsoft.com/office/drawing/2014/main" id="{777D8525-648C-438C-A6D7-71FF8C2F978C}"/>
              </a:ext>
            </a:extLst>
          </p:cNvPr>
          <p:cNvPicPr>
            <a:picLocks noGrp="1" noChangeAspect="1"/>
          </p:cNvPicPr>
          <p:nvPr>
            <p:ph sz="half" idx="1"/>
          </p:nvPr>
        </p:nvPicPr>
        <p:blipFill>
          <a:blip r:embed="rId3"/>
          <a:stretch>
            <a:fillRect/>
          </a:stretch>
        </p:blipFill>
        <p:spPr>
          <a:xfrm>
            <a:off x="626830" y="2404852"/>
            <a:ext cx="2858365" cy="2877415"/>
          </a:xfrm>
        </p:spPr>
      </p:pic>
      <p:sp>
        <p:nvSpPr>
          <p:cNvPr id="4" name="Content Placeholder 3">
            <a:extLst>
              <a:ext uri="{FF2B5EF4-FFF2-40B4-BE49-F238E27FC236}">
                <a16:creationId xmlns:a16="http://schemas.microsoft.com/office/drawing/2014/main" id="{07302425-4FED-417E-A72E-0CC9C61F3220}"/>
              </a:ext>
            </a:extLst>
          </p:cNvPr>
          <p:cNvSpPr>
            <a:spLocks noGrp="1"/>
          </p:cNvSpPr>
          <p:nvPr>
            <p:ph sz="half" idx="2"/>
          </p:nvPr>
        </p:nvSpPr>
        <p:spPr>
          <a:xfrm>
            <a:off x="3837394" y="2101593"/>
            <a:ext cx="8141558" cy="4231178"/>
          </a:xfrm>
        </p:spPr>
        <p:txBody>
          <a:bodyPr vert="horz" lIns="0" tIns="45720" rIns="0" bIns="45720" rtlCol="0" anchor="t">
            <a:normAutofit/>
          </a:bodyPr>
          <a:lstStyle/>
          <a:p>
            <a:pPr marL="0" indent="0">
              <a:buNone/>
            </a:pPr>
            <a:r>
              <a:rPr lang="en-US" dirty="0">
                <a:latin typeface="Segoe UI"/>
                <a:cs typeface="Segoe UI"/>
              </a:rPr>
              <a:t>If you have a disability or had an IEP in high school, contact Student Services today for an appointment if you want to seek ADA accommodations. </a:t>
            </a:r>
            <a:endParaRPr lang="en-US" dirty="0">
              <a:cs typeface="Segoe UI Semibold"/>
            </a:endParaRPr>
          </a:p>
          <a:p>
            <a:pPr marL="0" indent="0">
              <a:buNone/>
            </a:pPr>
            <a:r>
              <a:rPr lang="en-US" dirty="0">
                <a:latin typeface="Segoe UI"/>
                <a:cs typeface="Segoe UI"/>
              </a:rPr>
              <a:t>It's better to have accommodations and not need them, then to need them and not have them!</a:t>
            </a:r>
          </a:p>
        </p:txBody>
      </p:sp>
    </p:spTree>
    <p:extLst>
      <p:ext uri="{BB962C8B-B14F-4D97-AF65-F5344CB8AC3E}">
        <p14:creationId xmlns:p14="http://schemas.microsoft.com/office/powerpoint/2010/main" val="4116197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0769" y="0"/>
            <a:ext cx="11174569" cy="1107996"/>
          </a:xfrm>
          <a:prstGeom prst="rect">
            <a:avLst/>
          </a:prstGeom>
        </p:spPr>
        <p:txBody>
          <a:bodyPr wrap="square">
            <a:spAutoFit/>
          </a:bodyPr>
          <a:lstStyle/>
          <a:p>
            <a:r>
              <a:rPr lang="en-US" sz="4800" spc="-50" dirty="0">
                <a:solidFill>
                  <a:prstClr val="black">
                    <a:lumMod val="75000"/>
                    <a:lumOff val="25000"/>
                  </a:prstClr>
                </a:solidFill>
                <a:latin typeface="Segoe UI Black" panose="020B0A02040204020203" pitchFamily="34" charset="0"/>
                <a:ea typeface="Segoe UI Black" panose="020B0A02040204020203" pitchFamily="34" charset="0"/>
                <a:cs typeface="Segoe UI Semibold"/>
              </a:rPr>
              <a:t>Accommodations</a:t>
            </a:r>
          </a:p>
          <a:p>
            <a:endParaRPr lang="en-US" dirty="0"/>
          </a:p>
        </p:txBody>
      </p:sp>
      <p:sp>
        <p:nvSpPr>
          <p:cNvPr id="4" name="TextBox 3"/>
          <p:cNvSpPr txBox="1"/>
          <p:nvPr/>
        </p:nvSpPr>
        <p:spPr>
          <a:xfrm>
            <a:off x="752857" y="610136"/>
            <a:ext cx="9208394" cy="6247864"/>
          </a:xfrm>
          <a:prstGeom prst="rect">
            <a:avLst/>
          </a:prstGeom>
          <a:noFill/>
        </p:spPr>
        <p:txBody>
          <a:bodyPr wrap="square" rtlCol="0">
            <a:spAutoFit/>
          </a:bodyPr>
          <a:lstStyle/>
          <a:p>
            <a:r>
              <a:rPr lang="en-US" sz="3200" dirty="0">
                <a:latin typeface="Segoe UI" panose="020B0502040204020203" pitchFamily="34" charset="0"/>
                <a:cs typeface="Segoe UI" panose="020B0502040204020203" pitchFamily="34" charset="0"/>
              </a:rPr>
              <a:t>TCAT-Dickson is committed to the success of all students. If a student needs to request reasonable accommodations for ADA, pregnancy, religious observances, etc., they will need to contact Student Services so we can provide you with the ADA packet and options for continuing your enrollment. </a:t>
            </a:r>
          </a:p>
          <a:p>
            <a:endParaRPr lang="en-US" sz="3200" dirty="0">
              <a:latin typeface="Segoe UI" panose="020B0502040204020203" pitchFamily="34" charset="0"/>
              <a:cs typeface="Segoe UI" panose="020B0502040204020203" pitchFamily="34" charset="0"/>
            </a:endParaRPr>
          </a:p>
          <a:p>
            <a:r>
              <a:rPr lang="en-US" sz="2800" dirty="0">
                <a:latin typeface="Segoe UI"/>
                <a:cs typeface="Segoe UI"/>
              </a:rPr>
              <a:t>REMINDER: Absences for ADA Accommodations, pregnancy, and religious observances must be requested in writing and in advance </a:t>
            </a:r>
            <a:r>
              <a:rPr lang="en-US" sz="2800" b="1" dirty="0">
                <a:solidFill>
                  <a:srgbClr val="FF0000"/>
                </a:solidFill>
                <a:latin typeface="Segoe UI"/>
                <a:cs typeface="Segoe UI"/>
              </a:rPr>
              <a:t>BEFORE</a:t>
            </a:r>
            <a:r>
              <a:rPr lang="en-US" sz="2800" dirty="0">
                <a:latin typeface="Segoe UI"/>
                <a:cs typeface="Segoe UI"/>
              </a:rPr>
              <a:t> you require the accommodation. </a:t>
            </a:r>
          </a:p>
          <a:p>
            <a:r>
              <a:rPr lang="en-US" sz="3200" dirty="0">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175533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7290" y="167966"/>
            <a:ext cx="11174569" cy="923330"/>
          </a:xfrm>
          <a:prstGeom prst="rect">
            <a:avLst/>
          </a:prstGeom>
        </p:spPr>
        <p:txBody>
          <a:bodyPr wrap="square">
            <a:spAutoFit/>
          </a:bodyPr>
          <a:lstStyle/>
          <a:p>
            <a:r>
              <a:rPr lang="en-US" sz="3600" spc="-50" dirty="0">
                <a:solidFill>
                  <a:prstClr val="black">
                    <a:lumMod val="75000"/>
                    <a:lumOff val="25000"/>
                  </a:prstClr>
                </a:solidFill>
                <a:latin typeface="Segoe UI Black" panose="020B0A02040204020203" pitchFamily="34" charset="0"/>
                <a:ea typeface="Segoe UI Black" panose="020B0A02040204020203" pitchFamily="34" charset="0"/>
                <a:cs typeface="Segoe UI Semibold"/>
              </a:rPr>
              <a:t>Health and Accident Insurance</a:t>
            </a:r>
          </a:p>
          <a:p>
            <a:endParaRPr lang="en-US" dirty="0"/>
          </a:p>
        </p:txBody>
      </p:sp>
      <p:sp>
        <p:nvSpPr>
          <p:cNvPr id="4" name="TextBox 3"/>
          <p:cNvSpPr txBox="1"/>
          <p:nvPr/>
        </p:nvSpPr>
        <p:spPr>
          <a:xfrm>
            <a:off x="397749" y="1258206"/>
            <a:ext cx="9634017" cy="3539430"/>
          </a:xfrm>
          <a:prstGeom prst="rect">
            <a:avLst/>
          </a:prstGeom>
          <a:noFill/>
        </p:spPr>
        <p:txBody>
          <a:bodyPr wrap="square" rtlCol="0">
            <a:spAutoFit/>
          </a:bodyPr>
          <a:lstStyle/>
          <a:p>
            <a:r>
              <a:rPr lang="en-US" sz="3200" dirty="0">
                <a:latin typeface="Segoe UI" panose="020B0502040204020203" pitchFamily="34" charset="0"/>
                <a:cs typeface="Segoe UI" panose="020B0502040204020203" pitchFamily="34" charset="0"/>
              </a:rPr>
              <a:t>TCAT-Dickson does not provide health or accident insurance for students. </a:t>
            </a:r>
          </a:p>
          <a:p>
            <a:endParaRPr lang="en-US" sz="3200" dirty="0">
              <a:latin typeface="Segoe UI" panose="020B0502040204020203" pitchFamily="34" charset="0"/>
              <a:cs typeface="Segoe UI" panose="020B0502040204020203" pitchFamily="34" charset="0"/>
            </a:endParaRPr>
          </a:p>
          <a:p>
            <a:r>
              <a:rPr lang="en-US" sz="3200" dirty="0">
                <a:latin typeface="Segoe UI" panose="020B0502040204020203" pitchFamily="34" charset="0"/>
                <a:cs typeface="Segoe UI" panose="020B0502040204020203" pitchFamily="34" charset="0"/>
              </a:rPr>
              <a:t>Students interested in obtaining health insurance coverage can access information about the TBR Student Health Insurance Exchange online at </a:t>
            </a:r>
            <a:r>
              <a:rPr lang="en-US" sz="3200" dirty="0">
                <a:solidFill>
                  <a:srgbClr val="FF0000"/>
                </a:solidFill>
                <a:latin typeface="Segoe UI" panose="020B0502040204020203" pitchFamily="34" charset="0"/>
                <a:cs typeface="Segoe UI" panose="020B0502040204020203" pitchFamily="34" charset="0"/>
              </a:rPr>
              <a:t>https://www.ahix.com/ </a:t>
            </a:r>
            <a:r>
              <a:rPr lang="en-US" sz="3200" dirty="0">
                <a:latin typeface="Segoe UI" panose="020B0502040204020203" pitchFamily="34" charset="0"/>
                <a:cs typeface="Segoe UI" panose="020B0502040204020203" pitchFamily="34" charset="0"/>
              </a:rPr>
              <a:t>or by calling </a:t>
            </a:r>
            <a:r>
              <a:rPr lang="en-US" sz="3200" dirty="0">
                <a:solidFill>
                  <a:srgbClr val="FF0000"/>
                </a:solidFill>
                <a:latin typeface="Segoe UI" panose="020B0502040204020203" pitchFamily="34" charset="0"/>
                <a:cs typeface="Segoe UI" panose="020B0502040204020203" pitchFamily="34" charset="0"/>
              </a:rPr>
              <a:t>1-800-647-4104.</a:t>
            </a:r>
          </a:p>
        </p:txBody>
      </p:sp>
    </p:spTree>
    <p:extLst>
      <p:ext uri="{BB962C8B-B14F-4D97-AF65-F5344CB8AC3E}">
        <p14:creationId xmlns:p14="http://schemas.microsoft.com/office/powerpoint/2010/main" val="3435394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5653-5E7B-4674-891A-B73F6CC0E436}"/>
              </a:ext>
            </a:extLst>
          </p:cNvPr>
          <p:cNvSpPr>
            <a:spLocks noGrp="1"/>
          </p:cNvSpPr>
          <p:nvPr>
            <p:ph type="title"/>
          </p:nvPr>
        </p:nvSpPr>
        <p:spPr/>
        <p:txBody>
          <a:bodyPr/>
          <a:lstStyle/>
          <a:p>
            <a:r>
              <a:rPr lang="en-US" i="1" dirty="0">
                <a:solidFill>
                  <a:schemeClr val="bg2">
                    <a:lumMod val="25000"/>
                  </a:schemeClr>
                </a:solidFill>
                <a:latin typeface="Segoe UI Black" panose="020B0A02040204020203" pitchFamily="34" charset="0"/>
                <a:ea typeface="Segoe UI Black" panose="020B0A02040204020203" pitchFamily="34" charset="0"/>
              </a:rPr>
              <a:t>Attendance Policy</a:t>
            </a:r>
          </a:p>
        </p:txBody>
      </p:sp>
      <p:sp>
        <p:nvSpPr>
          <p:cNvPr id="3" name="Text Placeholder 2">
            <a:extLst>
              <a:ext uri="{FF2B5EF4-FFF2-40B4-BE49-F238E27FC236}">
                <a16:creationId xmlns:a16="http://schemas.microsoft.com/office/drawing/2014/main" id="{7BF8BA6B-21FF-49FD-9618-2F77B03AFDFE}"/>
              </a:ext>
            </a:extLst>
          </p:cNvPr>
          <p:cNvSpPr>
            <a:spLocks noGrp="1"/>
          </p:cNvSpPr>
          <p:nvPr>
            <p:ph type="body" idx="1"/>
          </p:nvPr>
        </p:nvSpPr>
        <p:spPr/>
        <p:txBody>
          <a:bodyPr/>
          <a:lstStyle/>
          <a:p>
            <a:r>
              <a:rPr lang="en-US"/>
              <a:t>New student orientation</a:t>
            </a:r>
          </a:p>
        </p:txBody>
      </p:sp>
    </p:spTree>
    <p:extLst>
      <p:ext uri="{BB962C8B-B14F-4D97-AF65-F5344CB8AC3E}">
        <p14:creationId xmlns:p14="http://schemas.microsoft.com/office/powerpoint/2010/main" val="1448103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9698" y="950135"/>
            <a:ext cx="3773212" cy="5429644"/>
          </a:xfrm>
        </p:spPr>
        <p:txBody>
          <a:bodyPr vert="horz" lIns="91440" tIns="45720" rIns="91440" bIns="45720" rtlCol="0" anchor="t">
            <a:normAutofit/>
          </a:bodyPr>
          <a:lstStyle/>
          <a:p>
            <a:r>
              <a:rPr lang="en-US" sz="3200" i="1" dirty="0">
                <a:latin typeface="Segoe UI Black" panose="020B0A02040204020203" pitchFamily="34" charset="0"/>
                <a:ea typeface="Segoe UI Black" panose="020B0A02040204020203" pitchFamily="34" charset="0"/>
                <a:cs typeface="Segoe UI"/>
              </a:rPr>
              <a:t>Your attendance affects so much!</a:t>
            </a:r>
          </a:p>
          <a:p>
            <a:pPr marL="742950" indent="-742950">
              <a:buClr>
                <a:schemeClr val="bg1"/>
              </a:buClr>
              <a:buFont typeface="+mj-lt"/>
              <a:buAutoNum type="arabicPeriod"/>
            </a:pPr>
            <a:r>
              <a:rPr lang="en-US" sz="3600" dirty="0">
                <a:latin typeface="Segoe UI" panose="020B0502040204020203" pitchFamily="34" charset="0"/>
                <a:cs typeface="Segoe UI" panose="020B0502040204020203" pitchFamily="34" charset="0"/>
              </a:rPr>
              <a:t>Your work ethics grade</a:t>
            </a:r>
          </a:p>
          <a:p>
            <a:pPr marL="742950" indent="-742950">
              <a:buClr>
                <a:schemeClr val="bg1"/>
              </a:buClr>
              <a:buFont typeface="+mj-lt"/>
              <a:buAutoNum type="arabicPeriod"/>
            </a:pPr>
            <a:r>
              <a:rPr lang="en-US" sz="3600" dirty="0">
                <a:latin typeface="Segoe UI"/>
                <a:cs typeface="Segoe UI"/>
              </a:rPr>
              <a:t>Your financial aid ~ $ $ $</a:t>
            </a:r>
            <a:endParaRPr lang="en-US" sz="3600" dirty="0">
              <a:latin typeface="Segoe UI" panose="020B0502040204020203" pitchFamily="34" charset="0"/>
              <a:cs typeface="Segoe UI" panose="020B0502040204020203" pitchFamily="34" charset="0"/>
            </a:endParaRPr>
          </a:p>
          <a:p>
            <a:pPr marL="742950" indent="-742950">
              <a:buClr>
                <a:schemeClr val="bg1"/>
              </a:buClr>
              <a:buFont typeface="+mj-lt"/>
              <a:buAutoNum type="arabicPeriod"/>
            </a:pPr>
            <a:r>
              <a:rPr lang="en-US" sz="3600" dirty="0">
                <a:latin typeface="Segoe UI" panose="020B0502040204020203" pitchFamily="34" charset="0"/>
                <a:cs typeface="Segoe UI" panose="020B0502040204020203" pitchFamily="34" charset="0"/>
              </a:rPr>
              <a:t>Your future employability</a:t>
            </a:r>
          </a:p>
        </p:txBody>
      </p:sp>
      <p:pic>
        <p:nvPicPr>
          <p:cNvPr id="4" name="Picture 3"/>
          <p:cNvPicPr>
            <a:picLocks noChangeAspect="1"/>
          </p:cNvPicPr>
          <p:nvPr/>
        </p:nvPicPr>
        <p:blipFill>
          <a:blip r:embed="rId3"/>
          <a:stretch>
            <a:fillRect/>
          </a:stretch>
        </p:blipFill>
        <p:spPr>
          <a:xfrm>
            <a:off x="4193628" y="168167"/>
            <a:ext cx="7834277" cy="65374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2256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8788" y="207139"/>
            <a:ext cx="10047889" cy="717770"/>
          </a:xfrm>
        </p:spPr>
        <p:txBody>
          <a:bodyPr vert="horz" lIns="0" tIns="45720" rIns="0" bIns="45720" rtlCol="0" anchor="t">
            <a:normAutofit/>
          </a:bodyPr>
          <a:lstStyle/>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a:ea typeface="Segoe UI Black"/>
                <a:cs typeface="Segoe UI"/>
              </a:rPr>
              <a:t>COVID Precautions</a:t>
            </a:r>
            <a:endParaRPr lang="en-US" dirty="0"/>
          </a:p>
          <a:p>
            <a:pPr marL="200660" lvl="1" indent="0">
              <a:lnSpc>
                <a:spcPct val="100000"/>
              </a:lnSpc>
              <a:spcBef>
                <a:spcPct val="50000"/>
              </a:spcBef>
              <a:spcAft>
                <a:spcPct val="5000"/>
              </a:spcAft>
              <a:buClr>
                <a:srgbClr val="FF0000"/>
              </a:buClr>
              <a:buSzPct val="80000"/>
              <a:buNone/>
            </a:pPr>
            <a:endParaRPr lang="en-US" altLang="en-US" sz="2200" dirty="0">
              <a:solidFill>
                <a:schemeClr val="tx1"/>
              </a:solidFill>
              <a:latin typeface="Segoe UI" panose="020B0502040204020203" pitchFamily="34" charset="0"/>
              <a:cs typeface="Segoe UI" panose="020B0502040204020203" pitchFamily="34" charset="0"/>
            </a:endParaRPr>
          </a:p>
        </p:txBody>
      </p:sp>
      <p:sp>
        <p:nvSpPr>
          <p:cNvPr id="10" name="TextBox 9"/>
          <p:cNvSpPr txBox="1"/>
          <p:nvPr/>
        </p:nvSpPr>
        <p:spPr>
          <a:xfrm>
            <a:off x="2000717" y="1071664"/>
            <a:ext cx="10047890" cy="4018857"/>
          </a:xfrm>
          <a:prstGeom prst="rect">
            <a:avLst/>
          </a:prstGeom>
          <a:noFill/>
        </p:spPr>
        <p:txBody>
          <a:bodyPr wrap="square" rtlCol="0" anchor="t">
            <a:spAutoFit/>
          </a:bodyPr>
          <a:lstStyle/>
          <a:p>
            <a:pPr>
              <a:lnSpc>
                <a:spcPct val="125000"/>
              </a:lnSpc>
            </a:pPr>
            <a:r>
              <a:rPr lang="en-US" sz="2800" dirty="0">
                <a:latin typeface="Segoe UI"/>
                <a:cs typeface="Segoe UI"/>
              </a:rPr>
              <a:t>These precautions have been put into place:</a:t>
            </a:r>
          </a:p>
          <a:p>
            <a:pPr>
              <a:lnSpc>
                <a:spcPct val="125000"/>
              </a:lnSpc>
            </a:pPr>
            <a:r>
              <a:rPr lang="en-US" sz="1050" dirty="0">
                <a:latin typeface="Segoe UI"/>
                <a:cs typeface="Segoe UI"/>
              </a:rPr>
              <a:t>                 </a:t>
            </a:r>
            <a:endParaRPr lang="en-US" sz="1050" dirty="0">
              <a:latin typeface="Segoe UI" panose="020B0502040204020203" pitchFamily="34" charset="0"/>
              <a:cs typeface="Segoe UI" panose="020B0502040204020203" pitchFamily="34" charset="0"/>
            </a:endParaRPr>
          </a:p>
          <a:p>
            <a:pPr marL="457200" indent="-457200">
              <a:lnSpc>
                <a:spcPct val="125000"/>
              </a:lnSpc>
              <a:buAutoNum type="arabicParenR"/>
            </a:pPr>
            <a:r>
              <a:rPr lang="en-US" sz="2400" dirty="0">
                <a:latin typeface="Segoe UI"/>
                <a:cs typeface="Segoe UI"/>
              </a:rPr>
              <a:t>Application of </a:t>
            </a:r>
            <a:r>
              <a:rPr lang="en-US" sz="2400" dirty="0" err="1">
                <a:latin typeface="Segoe UI"/>
                <a:cs typeface="Segoe UI"/>
              </a:rPr>
              <a:t>PreventX</a:t>
            </a:r>
            <a:r>
              <a:rPr lang="en-US" sz="2400" dirty="0">
                <a:latin typeface="Segoe UI"/>
                <a:cs typeface="Segoe UI"/>
              </a:rPr>
              <a:t> 24/7 - kills viruses on contact and continues to kill germs for months</a:t>
            </a:r>
          </a:p>
          <a:p>
            <a:pPr marL="457200" indent="-457200">
              <a:lnSpc>
                <a:spcPct val="125000"/>
              </a:lnSpc>
              <a:buAutoNum type="arabicParenR"/>
            </a:pPr>
            <a:r>
              <a:rPr lang="en-US" sz="2400" dirty="0">
                <a:latin typeface="Segoe UI"/>
                <a:cs typeface="Segoe UI"/>
              </a:rPr>
              <a:t>Social Distancing of 3 feet in classrooms and hallways is encouraged.</a:t>
            </a:r>
          </a:p>
          <a:p>
            <a:pPr marL="457200" indent="-457200">
              <a:lnSpc>
                <a:spcPct val="125000"/>
              </a:lnSpc>
              <a:buAutoNum type="arabicParenR"/>
            </a:pPr>
            <a:r>
              <a:rPr lang="en-US" sz="2400" dirty="0">
                <a:latin typeface="Segoe UI"/>
                <a:cs typeface="Segoe UI"/>
              </a:rPr>
              <a:t>Masks are no longer required unless returning to campus after a confirmed positive Covid case.</a:t>
            </a:r>
          </a:p>
          <a:p>
            <a:pPr marL="457200" indent="-457200">
              <a:lnSpc>
                <a:spcPct val="125000"/>
              </a:lnSpc>
              <a:buAutoNum type="arabicParenR"/>
            </a:pPr>
            <a:r>
              <a:rPr lang="en-US" sz="2400" dirty="0">
                <a:latin typeface="Segoe UI"/>
                <a:cs typeface="Segoe UI"/>
              </a:rPr>
              <a:t>Frequent healthy hygiene practices such as handwashing</a:t>
            </a:r>
          </a:p>
          <a:p>
            <a:pPr marL="457200" indent="-457200">
              <a:lnSpc>
                <a:spcPct val="125000"/>
              </a:lnSpc>
              <a:buAutoNum type="arabicParenR"/>
            </a:pPr>
            <a:r>
              <a:rPr lang="en-US" sz="2400" dirty="0">
                <a:latin typeface="Segoe UI"/>
                <a:cs typeface="Segoe UI"/>
              </a:rPr>
              <a:t>Frequent cleaning/disinfecting of workspaces and study areas</a:t>
            </a:r>
          </a:p>
        </p:txBody>
      </p:sp>
      <p:sp>
        <p:nvSpPr>
          <p:cNvPr id="8" name="Text Placeholder 9">
            <a:extLst>
              <a:ext uri="{FF2B5EF4-FFF2-40B4-BE49-F238E27FC236}">
                <a16:creationId xmlns:a16="http://schemas.microsoft.com/office/drawing/2014/main" id="{2683425B-C41B-49D7-AFC6-B03DBAF5A5BC}"/>
              </a:ext>
            </a:extLst>
          </p:cNvPr>
          <p:cNvSpPr txBox="1">
            <a:spLocks/>
          </p:cNvSpPr>
          <p:nvPr/>
        </p:nvSpPr>
        <p:spPr>
          <a:xfrm rot="16200000" flipH="1">
            <a:off x="-2198893" y="2731356"/>
            <a:ext cx="6438990" cy="139055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a:latin typeface="Segoe UI Black"/>
                <a:ea typeface="Segoe UI Black"/>
              </a:rPr>
              <a:t>COVID-19 CARE - </a:t>
            </a:r>
            <a:endParaRPr lang="en-US">
              <a:latin typeface="Segoe UI Semibold"/>
              <a:ea typeface="Segoe UI Black"/>
              <a:cs typeface="Segoe UI Semibold"/>
            </a:endParaRPr>
          </a:p>
          <a:p>
            <a:pPr algn="ctr"/>
            <a:r>
              <a:rPr lang="en-US" sz="4400" i="1">
                <a:latin typeface="Segoe UI Black"/>
                <a:ea typeface="Segoe UI Black"/>
              </a:rPr>
              <a:t>Safety Guidelines</a:t>
            </a:r>
            <a:endParaRPr lang="en-US">
              <a:cs typeface="Segoe UI Semibold"/>
            </a:endParaRPr>
          </a:p>
        </p:txBody>
      </p:sp>
    </p:spTree>
    <p:extLst>
      <p:ext uri="{BB962C8B-B14F-4D97-AF65-F5344CB8AC3E}">
        <p14:creationId xmlns:p14="http://schemas.microsoft.com/office/powerpoint/2010/main" val="3159928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6156873"/>
          </a:xfrm>
        </p:spPr>
        <p:txBody>
          <a:bodyPr vert="horz" lIns="0" tIns="45720" rIns="0" bIns="45720" rtlCol="0" anchor="t">
            <a:normAutofit/>
          </a:bodyPr>
          <a:lstStyle/>
          <a:p>
            <a:pPr marL="0" indent="0" algn="ctr">
              <a:lnSpc>
                <a:spcPct val="100000"/>
              </a:lnSpc>
              <a:spcBef>
                <a:spcPts val="0"/>
              </a:spcBef>
              <a:spcAft>
                <a:spcPts val="0"/>
              </a:spcAft>
              <a:buClr>
                <a:srgbClr val="FF0000"/>
              </a:buClr>
              <a:buSzPct val="80000"/>
              <a:buNone/>
            </a:pPr>
            <a:r>
              <a:rPr lang="en-US" altLang="en-US" sz="4000" i="1" dirty="0">
                <a:solidFill>
                  <a:srgbClr val="002060"/>
                </a:solidFill>
                <a:latin typeface="Segoe UI Black" panose="020B0A02040204020203" pitchFamily="34" charset="0"/>
                <a:ea typeface="Segoe UI Black" panose="020B0A02040204020203" pitchFamily="34" charset="0"/>
                <a:cs typeface="Segoe UI"/>
              </a:rPr>
              <a:t>No Excused Absences...</a:t>
            </a:r>
            <a:endParaRPr lang="en-US" sz="4000" i="1" dirty="0">
              <a:latin typeface="Segoe UI Black" panose="020B0A02040204020203" pitchFamily="34" charset="0"/>
              <a:ea typeface="Segoe UI Black" panose="020B0A02040204020203" pitchFamily="34" charset="0"/>
            </a:endParaRPr>
          </a:p>
          <a:p>
            <a:pPr marL="0" indent="0" algn="ctr">
              <a:lnSpc>
                <a:spcPct val="100000"/>
              </a:lnSpc>
              <a:spcBef>
                <a:spcPts val="0"/>
              </a:spcBef>
              <a:spcAft>
                <a:spcPts val="0"/>
              </a:spcAft>
              <a:buClr>
                <a:srgbClr val="FF0000"/>
              </a:buClr>
              <a:buSzPct val="80000"/>
              <a:buNone/>
            </a:pPr>
            <a:r>
              <a:rPr lang="en-US" altLang="en-US" dirty="0">
                <a:solidFill>
                  <a:schemeClr val="tx1"/>
                </a:solidFill>
                <a:latin typeface="Segoe UI"/>
                <a:cs typeface="Segoe UI"/>
              </a:rPr>
              <a:t> </a:t>
            </a:r>
            <a:r>
              <a:rPr lang="en-US" altLang="en-US" dirty="0">
                <a:solidFill>
                  <a:srgbClr val="002060"/>
                </a:solidFill>
                <a:latin typeface="Segoe UI"/>
                <a:cs typeface="Segoe UI"/>
              </a:rPr>
              <a:t>(</a:t>
            </a:r>
            <a:r>
              <a:rPr lang="en-US" altLang="en-US" sz="2800" dirty="0">
                <a:solidFill>
                  <a:srgbClr val="002060"/>
                </a:solidFill>
                <a:latin typeface="Segoe UI"/>
                <a:cs typeface="Segoe UI"/>
              </a:rPr>
              <a:t>We can't say you're here if you're not...</a:t>
            </a:r>
            <a:r>
              <a:rPr lang="en-US" altLang="en-US" dirty="0">
                <a:solidFill>
                  <a:srgbClr val="002060"/>
                </a:solidFill>
                <a:latin typeface="Segoe UI"/>
                <a:cs typeface="Segoe UI"/>
              </a:rPr>
              <a:t>)</a:t>
            </a:r>
            <a:endParaRPr lang="en-US" altLang="en-US" sz="2200" dirty="0">
              <a:solidFill>
                <a:srgbClr val="002060"/>
              </a:solidFill>
              <a:latin typeface="Segoe UI"/>
              <a:cs typeface="Segoe UI"/>
            </a:endParaRPr>
          </a:p>
          <a:p>
            <a:pPr marL="200660" lvl="1" indent="0">
              <a:lnSpc>
                <a:spcPct val="100000"/>
              </a:lnSpc>
              <a:spcBef>
                <a:spcPct val="50000"/>
              </a:spcBef>
              <a:spcAft>
                <a:spcPct val="5000"/>
              </a:spcAft>
              <a:buClr>
                <a:srgbClr val="FF0000"/>
              </a:buClr>
              <a:buSzPct val="80000"/>
              <a:buNone/>
            </a:pPr>
            <a:endParaRPr lang="en-US" altLang="en-US" sz="2200" dirty="0">
              <a:solidFill>
                <a:schemeClr val="tx1"/>
              </a:solidFill>
              <a:latin typeface="Segoe UI" panose="020B0502040204020203" pitchFamily="34" charset="0"/>
              <a:cs typeface="Segoe UI" panose="020B0502040204020203" pitchFamily="34" charset="0"/>
            </a:endParaRPr>
          </a:p>
        </p:txBody>
      </p:sp>
      <p:sp>
        <p:nvSpPr>
          <p:cNvPr id="3" name="TextBox 2"/>
          <p:cNvSpPr txBox="1"/>
          <p:nvPr/>
        </p:nvSpPr>
        <p:spPr>
          <a:xfrm>
            <a:off x="2014848" y="1844817"/>
            <a:ext cx="9696811" cy="3200876"/>
          </a:xfrm>
          <a:prstGeom prst="rect">
            <a:avLst/>
          </a:prstGeom>
          <a:noFill/>
        </p:spPr>
        <p:txBody>
          <a:bodyPr wrap="square" rtlCol="0" anchor="t">
            <a:spAutoFit/>
          </a:bodyPr>
          <a:lstStyle/>
          <a:p>
            <a:r>
              <a:rPr lang="en-US" sz="3200" dirty="0">
                <a:latin typeface="Segoe UI"/>
                <a:cs typeface="Segoe UI"/>
              </a:rPr>
              <a:t>Not figured in Suspension Calculations:</a:t>
            </a:r>
          </a:p>
          <a:p>
            <a:r>
              <a:rPr lang="en-US" sz="1000" dirty="0">
                <a:latin typeface="Segoe UI"/>
                <a:cs typeface="Segoe UI"/>
              </a:rPr>
              <a:t>                 </a:t>
            </a:r>
            <a:endParaRPr lang="en-US" sz="1000" dirty="0">
              <a:latin typeface="Segoe UI" panose="020B0502040204020203" pitchFamily="34" charset="0"/>
              <a:cs typeface="Segoe UI" panose="020B0502040204020203" pitchFamily="34" charset="0"/>
            </a:endParaRPr>
          </a:p>
          <a:p>
            <a:pPr marL="457200" indent="-457200">
              <a:buFont typeface="Arial"/>
              <a:buBlip>
                <a:blip r:embed="rId3"/>
              </a:buBlip>
            </a:pPr>
            <a:r>
              <a:rPr lang="en-US" sz="3200" dirty="0">
                <a:latin typeface="Segoe UI"/>
                <a:cs typeface="Segoe UI"/>
              </a:rPr>
              <a:t> Jury Duty</a:t>
            </a:r>
            <a:endParaRPr lang="en-US" sz="3200" dirty="0">
              <a:latin typeface="Segoe UI" panose="020B0502040204020203" pitchFamily="34" charset="0"/>
              <a:cs typeface="Segoe UI" panose="020B0502040204020203" pitchFamily="34" charset="0"/>
            </a:endParaRPr>
          </a:p>
          <a:p>
            <a:pPr marL="457200" indent="-457200">
              <a:buFont typeface="Arial"/>
              <a:buBlip>
                <a:blip r:embed="rId3"/>
              </a:buBlip>
            </a:pPr>
            <a:r>
              <a:rPr lang="en-US" sz="3200" dirty="0">
                <a:latin typeface="Segoe UI"/>
                <a:cs typeface="Segoe UI"/>
              </a:rPr>
              <a:t> Mandatory Military Service, </a:t>
            </a:r>
            <a:r>
              <a:rPr lang="en-US" sz="3200" dirty="0" err="1">
                <a:latin typeface="Segoe UI"/>
                <a:cs typeface="Segoe UI"/>
              </a:rPr>
              <a:t>ie</a:t>
            </a:r>
            <a:r>
              <a:rPr lang="en-US" sz="3200" dirty="0">
                <a:latin typeface="Segoe UI"/>
                <a:cs typeface="Segoe UI"/>
              </a:rPr>
              <a:t>: Reserves</a:t>
            </a:r>
            <a:endParaRPr lang="en-US" sz="3200" dirty="0">
              <a:latin typeface="Segoe UI" panose="020B0502040204020203" pitchFamily="34" charset="0"/>
              <a:cs typeface="Segoe UI" panose="020B0502040204020203" pitchFamily="34" charset="0"/>
            </a:endParaRPr>
          </a:p>
          <a:p>
            <a:endParaRPr lang="en-US" sz="3200" dirty="0">
              <a:latin typeface="Segoe UI"/>
              <a:ea typeface="+mn-lt"/>
              <a:cs typeface="Segoe UI"/>
            </a:endParaRPr>
          </a:p>
          <a:p>
            <a:r>
              <a:rPr lang="en-US" sz="3200" dirty="0">
                <a:latin typeface="Segoe UI"/>
                <a:ea typeface="+mn-lt"/>
                <a:cs typeface="Segoe UI"/>
              </a:rPr>
              <a:t>Must be pre-</a:t>
            </a:r>
            <a:r>
              <a:rPr lang="en-US" sz="3200" dirty="0">
                <a:latin typeface="Segoe UI"/>
                <a:ea typeface="+mn-lt"/>
                <a:cs typeface="+mn-lt"/>
              </a:rPr>
              <a:t>documented</a:t>
            </a:r>
            <a:endParaRPr lang="en-US" sz="3200" dirty="0">
              <a:latin typeface="Segoe UI"/>
              <a:cs typeface="Segoe UI"/>
            </a:endParaRPr>
          </a:p>
          <a:p>
            <a:endParaRPr lang="en-US" sz="3200" dirty="0">
              <a:latin typeface="Segoe UI"/>
              <a:cs typeface="Segoe UI"/>
            </a:endParaRPr>
          </a:p>
        </p:txBody>
      </p:sp>
      <p:sp>
        <p:nvSpPr>
          <p:cNvPr id="7" name="Text Placeholder 9">
            <a:extLst>
              <a:ext uri="{FF2B5EF4-FFF2-40B4-BE49-F238E27FC236}">
                <a16:creationId xmlns:a16="http://schemas.microsoft.com/office/drawing/2014/main" id="{E9C82C70-714D-4FB3-808D-B19A1F1FBCF6}"/>
              </a:ext>
            </a:extLst>
          </p:cNvPr>
          <p:cNvSpPr txBox="1">
            <a:spLocks/>
          </p:cNvSpPr>
          <p:nvPr/>
        </p:nvSpPr>
        <p:spPr>
          <a:xfrm rot="16200000" flipH="1">
            <a:off x="-2023647" y="2695404"/>
            <a:ext cx="6438990" cy="1462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Attendance Policy</a:t>
            </a:r>
          </a:p>
        </p:txBody>
      </p:sp>
    </p:spTree>
    <p:extLst>
      <p:ext uri="{BB962C8B-B14F-4D97-AF65-F5344CB8AC3E}">
        <p14:creationId xmlns:p14="http://schemas.microsoft.com/office/powerpoint/2010/main" val="874674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1185725"/>
          </a:xfrm>
        </p:spPr>
        <p:txBody>
          <a:bodyPr anchor="ctr">
            <a:normAutofit/>
          </a:bodyPr>
          <a:lstStyle/>
          <a:p>
            <a:pPr marL="0" indent="0" algn="ctr">
              <a:lnSpc>
                <a:spcPct val="100000"/>
              </a:lnSpc>
              <a:spcBef>
                <a:spcPts val="0"/>
              </a:spcBef>
              <a:spcAft>
                <a:spcPts val="0"/>
              </a:spcAft>
              <a:buClr>
                <a:srgbClr val="FF0000"/>
              </a:buClr>
              <a:buSzPct val="80000"/>
              <a:buNone/>
            </a:pPr>
            <a:r>
              <a:rPr lang="en-US" altLang="en-US" sz="3200" i="1">
                <a:solidFill>
                  <a:srgbClr val="002060"/>
                </a:solidFill>
                <a:latin typeface="Segoe UI Black" panose="020B0A02040204020203" pitchFamily="34" charset="0"/>
                <a:ea typeface="Segoe UI Black" panose="020B0A02040204020203" pitchFamily="34" charset="0"/>
                <a:cs typeface="Segoe UI" panose="020B0502040204020203" pitchFamily="34" charset="0"/>
              </a:rPr>
              <a:t>Accountability - Signing In &amp; Out</a:t>
            </a:r>
            <a:endParaRPr lang="en-US" sz="3200" i="1">
              <a:solidFill>
                <a:srgbClr val="002060"/>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8" name="Text Box 6"/>
          <p:cNvSpPr txBox="1">
            <a:spLocks noChangeArrowheads="1"/>
          </p:cNvSpPr>
          <p:nvPr/>
        </p:nvSpPr>
        <p:spPr bwMode="auto">
          <a:xfrm>
            <a:off x="2685448" y="1651231"/>
            <a:ext cx="3789131" cy="465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buBlip>
                <a:blip r:embed="rId3"/>
              </a:buBlip>
            </a:pPr>
            <a:r>
              <a:rPr lang="en-US" sz="3200" dirty="0">
                <a:solidFill>
                  <a:schemeClr val="tx1"/>
                </a:solidFill>
                <a:latin typeface="Segoe UI"/>
                <a:cs typeface="Segoe UI"/>
              </a:rPr>
              <a:t> Always sign in &amp; out at the time of arrival &amp; departure</a:t>
            </a:r>
            <a:endParaRPr lang="en-US" sz="3200" dirty="0">
              <a:solidFill>
                <a:schemeClr val="tx1"/>
              </a:solidFill>
              <a:latin typeface="Segoe UI" panose="020B0502040204020203" pitchFamily="34" charset="0"/>
              <a:cs typeface="Segoe UI" panose="020B0502040204020203" pitchFamily="34" charset="0"/>
            </a:endParaRPr>
          </a:p>
          <a:p>
            <a:pPr>
              <a:buBlip>
                <a:blip r:embed="rId3"/>
              </a:buBlip>
            </a:pPr>
            <a:r>
              <a:rPr lang="en-US" sz="3200" dirty="0">
                <a:solidFill>
                  <a:schemeClr val="tx1"/>
                </a:solidFill>
                <a:latin typeface="Segoe UI"/>
                <a:cs typeface="Segoe UI"/>
              </a:rPr>
              <a:t> Ensure your instructor knows your whereabouts</a:t>
            </a:r>
          </a:p>
          <a:p>
            <a:pPr>
              <a:buBlip>
                <a:blip r:embed="rId3"/>
              </a:buBlip>
            </a:pPr>
            <a:r>
              <a:rPr lang="en-US" sz="3200" dirty="0">
                <a:solidFill>
                  <a:schemeClr val="tx1"/>
                </a:solidFill>
                <a:latin typeface="Segoe UI"/>
                <a:cs typeface="Segoe UI"/>
              </a:rPr>
              <a:t> For safety's sake!</a:t>
            </a:r>
            <a:endParaRPr lang="en-US" sz="3200" dirty="0">
              <a:solidFill>
                <a:schemeClr val="tx1"/>
              </a:solidFill>
              <a:latin typeface="Segoe UI" panose="020B0502040204020203" pitchFamily="34" charset="0"/>
              <a:cs typeface="Segoe UI" panose="020B0502040204020203" pitchFamily="34" charset="0"/>
            </a:endParaRPr>
          </a:p>
          <a:p>
            <a:pPr>
              <a:buBlip>
                <a:blip r:embed="rId3"/>
              </a:buBlip>
            </a:pPr>
            <a:endParaRPr lang="en-US" sz="3200" dirty="0">
              <a:solidFill>
                <a:schemeClr val="tx1"/>
              </a:solidFill>
              <a:latin typeface="Segoe UI" panose="020B0502040204020203" pitchFamily="34" charset="0"/>
              <a:cs typeface="Segoe UI" panose="020B0502040204020203" pitchFamily="34" charset="0"/>
            </a:endParaRPr>
          </a:p>
        </p:txBody>
      </p:sp>
      <p:pic>
        <p:nvPicPr>
          <p:cNvPr id="10" name="Picture 11" descr="A close up of a logo&#10;&#10;Description generated with very high confidence">
            <a:extLst>
              <a:ext uri="{FF2B5EF4-FFF2-40B4-BE49-F238E27FC236}">
                <a16:creationId xmlns:a16="http://schemas.microsoft.com/office/drawing/2014/main" id="{1F967350-1EDC-49AF-A2E4-C5E10540A0E1}"/>
              </a:ext>
            </a:extLst>
          </p:cNvPr>
          <p:cNvPicPr>
            <a:picLocks noChangeAspect="1"/>
          </p:cNvPicPr>
          <p:nvPr/>
        </p:nvPicPr>
        <p:blipFill>
          <a:blip r:embed="rId4"/>
          <a:stretch>
            <a:fillRect/>
          </a:stretch>
        </p:blipFill>
        <p:spPr>
          <a:xfrm>
            <a:off x="7218218" y="2408959"/>
            <a:ext cx="3893127" cy="2109354"/>
          </a:xfrm>
          <a:prstGeom prst="rect">
            <a:avLst/>
          </a:prstGeom>
        </p:spPr>
      </p:pic>
      <p:sp>
        <p:nvSpPr>
          <p:cNvPr id="5" name="Text Placeholder 4">
            <a:extLst>
              <a:ext uri="{FF2B5EF4-FFF2-40B4-BE49-F238E27FC236}">
                <a16:creationId xmlns:a16="http://schemas.microsoft.com/office/drawing/2014/main" id="{F4572934-5B26-4758-9B72-05B2C878A18A}"/>
              </a:ext>
            </a:extLst>
          </p:cNvPr>
          <p:cNvSpPr>
            <a:spLocks noGrp="1"/>
          </p:cNvSpPr>
          <p:nvPr>
            <p:ph type="body" sz="half" idx="2"/>
          </p:nvPr>
        </p:nvSpPr>
        <p:spPr/>
        <p:txBody>
          <a:bodyPr/>
          <a:lstStyle/>
          <a:p>
            <a:endParaRPr lang="en-US" dirty="0"/>
          </a:p>
          <a:p>
            <a:endParaRPr lang="en-US" dirty="0"/>
          </a:p>
        </p:txBody>
      </p:sp>
      <p:sp>
        <p:nvSpPr>
          <p:cNvPr id="9" name="Text Placeholder 9">
            <a:extLst>
              <a:ext uri="{FF2B5EF4-FFF2-40B4-BE49-F238E27FC236}">
                <a16:creationId xmlns:a16="http://schemas.microsoft.com/office/drawing/2014/main" id="{C85249BB-6186-44C9-B07C-4330E3B426D1}"/>
              </a:ext>
            </a:extLst>
          </p:cNvPr>
          <p:cNvSpPr txBox="1">
            <a:spLocks/>
          </p:cNvSpPr>
          <p:nvPr/>
        </p:nvSpPr>
        <p:spPr>
          <a:xfrm rot="16200000" flipH="1">
            <a:off x="-1972965" y="2798271"/>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Attendance Policy</a:t>
            </a:r>
          </a:p>
        </p:txBody>
      </p:sp>
    </p:spTree>
    <p:extLst>
      <p:ext uri="{BB962C8B-B14F-4D97-AF65-F5344CB8AC3E}">
        <p14:creationId xmlns:p14="http://schemas.microsoft.com/office/powerpoint/2010/main" val="3438258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46119" y="55190"/>
            <a:ext cx="10047889" cy="910460"/>
          </a:xfrm>
        </p:spPr>
        <p:txBody>
          <a:bodyPr anchor="ctr">
            <a:normAutofit/>
          </a:bodyPr>
          <a:lstStyle/>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a:ea typeface="Segoe UI Black"/>
                <a:cs typeface="Segoe UI"/>
              </a:rPr>
              <a:t>Attendance Guideline</a:t>
            </a:r>
            <a:endParaRPr lang="en-US" sz="32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5" name="Text Placeholder 4">
            <a:extLst>
              <a:ext uri="{FF2B5EF4-FFF2-40B4-BE49-F238E27FC236}">
                <a16:creationId xmlns:a16="http://schemas.microsoft.com/office/drawing/2014/main" id="{F4572934-5B26-4758-9B72-05B2C878A18A}"/>
              </a:ext>
            </a:extLst>
          </p:cNvPr>
          <p:cNvSpPr>
            <a:spLocks noGrp="1"/>
          </p:cNvSpPr>
          <p:nvPr>
            <p:ph type="body" sz="half" idx="2"/>
          </p:nvPr>
        </p:nvSpPr>
        <p:spPr>
          <a:xfrm>
            <a:off x="-498545" y="207139"/>
            <a:ext cx="1403498" cy="6479128"/>
          </a:xfrm>
        </p:spPr>
        <p:txBody>
          <a:bodyPr/>
          <a:lstStyle/>
          <a:p>
            <a:endParaRPr lang="en-US" dirty="0"/>
          </a:p>
          <a:p>
            <a:endParaRPr lang="en-US" dirty="0"/>
          </a:p>
        </p:txBody>
      </p:sp>
      <p:sp>
        <p:nvSpPr>
          <p:cNvPr id="9" name="Text Placeholder 9">
            <a:extLst>
              <a:ext uri="{FF2B5EF4-FFF2-40B4-BE49-F238E27FC236}">
                <a16:creationId xmlns:a16="http://schemas.microsoft.com/office/drawing/2014/main" id="{C85249BB-6186-44C9-B07C-4330E3B426D1}"/>
              </a:ext>
            </a:extLst>
          </p:cNvPr>
          <p:cNvSpPr txBox="1">
            <a:spLocks/>
          </p:cNvSpPr>
          <p:nvPr/>
        </p:nvSpPr>
        <p:spPr>
          <a:xfrm rot="16200000" flipH="1">
            <a:off x="-2285385" y="3135209"/>
            <a:ext cx="6438990" cy="582851"/>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Attendance Guidelines</a:t>
            </a:r>
          </a:p>
        </p:txBody>
      </p:sp>
      <p:pic>
        <p:nvPicPr>
          <p:cNvPr id="3" name="Picture 2">
            <a:extLst>
              <a:ext uri="{FF2B5EF4-FFF2-40B4-BE49-F238E27FC236}">
                <a16:creationId xmlns:a16="http://schemas.microsoft.com/office/drawing/2014/main" id="{136AB079-0B08-411E-ADE5-652B2BBD1361}"/>
              </a:ext>
            </a:extLst>
          </p:cNvPr>
          <p:cNvPicPr>
            <a:picLocks noChangeAspect="1"/>
          </p:cNvPicPr>
          <p:nvPr/>
        </p:nvPicPr>
        <p:blipFill>
          <a:blip r:embed="rId3"/>
          <a:stretch>
            <a:fillRect/>
          </a:stretch>
        </p:blipFill>
        <p:spPr>
          <a:xfrm>
            <a:off x="1779711" y="974117"/>
            <a:ext cx="10242168" cy="5023539"/>
          </a:xfrm>
          <a:prstGeom prst="rect">
            <a:avLst/>
          </a:prstGeom>
        </p:spPr>
      </p:pic>
    </p:spTree>
    <p:extLst>
      <p:ext uri="{BB962C8B-B14F-4D97-AF65-F5344CB8AC3E}">
        <p14:creationId xmlns:p14="http://schemas.microsoft.com/office/powerpoint/2010/main" val="3849500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1185725"/>
          </a:xfrm>
        </p:spPr>
        <p:txBody>
          <a:bodyPr anchor="ctr">
            <a:normAutofit/>
          </a:bodyPr>
          <a:lstStyle/>
          <a:p>
            <a:pPr marL="0" indent="0" algn="ctr">
              <a:lnSpc>
                <a:spcPct val="100000"/>
              </a:lnSpc>
              <a:spcBef>
                <a:spcPts val="0"/>
              </a:spcBef>
              <a:spcAft>
                <a:spcPts val="0"/>
              </a:spcAft>
              <a:buClr>
                <a:srgbClr val="FF0000"/>
              </a:buClr>
              <a:buSzPct val="80000"/>
              <a:buNone/>
            </a:pPr>
            <a:r>
              <a:rPr lang="en-US" altLang="en-US" sz="3200" i="1">
                <a:solidFill>
                  <a:srgbClr val="002060"/>
                </a:solidFill>
                <a:latin typeface="Segoe UI Black" panose="020B0A02040204020203" pitchFamily="34" charset="0"/>
                <a:ea typeface="Segoe UI Black" panose="020B0A02040204020203" pitchFamily="34" charset="0"/>
                <a:cs typeface="Segoe UI" panose="020B0502040204020203" pitchFamily="34" charset="0"/>
              </a:rPr>
              <a:t>Automatic Withdrawal</a:t>
            </a:r>
          </a:p>
        </p:txBody>
      </p:sp>
      <p:sp>
        <p:nvSpPr>
          <p:cNvPr id="8" name="Text Box 6"/>
          <p:cNvSpPr txBox="1">
            <a:spLocks noChangeArrowheads="1"/>
          </p:cNvSpPr>
          <p:nvPr/>
        </p:nvSpPr>
        <p:spPr bwMode="auto">
          <a:xfrm>
            <a:off x="5287195" y="1657247"/>
            <a:ext cx="5133059" cy="279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lgn="ctr">
              <a:buNone/>
            </a:pPr>
            <a:r>
              <a:rPr lang="en-US" sz="2800" dirty="0">
                <a:solidFill>
                  <a:schemeClr val="tx1">
                    <a:lumMod val="95000"/>
                    <a:lumOff val="5000"/>
                  </a:schemeClr>
                </a:solidFill>
                <a:latin typeface="+mn-lt"/>
                <a:cs typeface="Segoe UI"/>
              </a:rPr>
              <a:t>Just like for an employer, ALL absences MUST be reported to your instructor DAILY!</a:t>
            </a:r>
          </a:p>
          <a:p>
            <a:pPr algn="ctr">
              <a:buNone/>
            </a:pPr>
            <a:r>
              <a:rPr lang="en-US" sz="900" dirty="0">
                <a:solidFill>
                  <a:schemeClr val="tx1">
                    <a:lumMod val="95000"/>
                    <a:lumOff val="5000"/>
                  </a:schemeClr>
                </a:solidFill>
                <a:latin typeface="+mn-lt"/>
                <a:cs typeface="Segoe UI"/>
              </a:rPr>
              <a:t>       </a:t>
            </a:r>
            <a:endParaRPr lang="en-US" sz="900" dirty="0">
              <a:solidFill>
                <a:schemeClr val="tx1">
                  <a:lumMod val="95000"/>
                  <a:lumOff val="5000"/>
                </a:schemeClr>
              </a:solidFill>
              <a:latin typeface="+mn-lt"/>
              <a:cs typeface="Segoe UI" panose="020B0502040204020203" pitchFamily="34" charset="0"/>
            </a:endParaRPr>
          </a:p>
          <a:p>
            <a:pPr algn="ctr">
              <a:buNone/>
            </a:pPr>
            <a:r>
              <a:rPr lang="en-US" sz="2800" dirty="0">
                <a:solidFill>
                  <a:schemeClr val="tx1">
                    <a:lumMod val="95000"/>
                    <a:lumOff val="5000"/>
                  </a:schemeClr>
                </a:solidFill>
                <a:latin typeface="+mn-lt"/>
                <a:cs typeface="Segoe UI"/>
              </a:rPr>
              <a:t>Email, call, or text your instructor when you have to miss class!</a:t>
            </a:r>
            <a:endParaRPr lang="en-US" sz="3200" dirty="0">
              <a:solidFill>
                <a:schemeClr val="tx1">
                  <a:lumMod val="95000"/>
                  <a:lumOff val="5000"/>
                </a:schemeClr>
              </a:solidFill>
              <a:latin typeface="+mn-lt"/>
              <a:cs typeface="Segoe UI"/>
            </a:endParaRPr>
          </a:p>
        </p:txBody>
      </p:sp>
      <p:pic>
        <p:nvPicPr>
          <p:cNvPr id="12" name="Picture 11">
            <a:extLst>
              <a:ext uri="{FF2B5EF4-FFF2-40B4-BE49-F238E27FC236}">
                <a16:creationId xmlns:a16="http://schemas.microsoft.com/office/drawing/2014/main" id="{FD8F997A-8DBD-4AA9-9801-B001349A4008}"/>
              </a:ext>
            </a:extLst>
          </p:cNvPr>
          <p:cNvPicPr>
            <a:picLocks noChangeAspect="1"/>
          </p:cNvPicPr>
          <p:nvPr/>
        </p:nvPicPr>
        <p:blipFill>
          <a:blip r:embed="rId3"/>
          <a:stretch>
            <a:fillRect/>
          </a:stretch>
        </p:blipFill>
        <p:spPr>
          <a:xfrm>
            <a:off x="2535906" y="1392866"/>
            <a:ext cx="2075009" cy="3140148"/>
          </a:xfrm>
          <a:prstGeom prst="rect">
            <a:avLst/>
          </a:prstGeom>
        </p:spPr>
      </p:pic>
      <p:sp>
        <p:nvSpPr>
          <p:cNvPr id="13" name="TextBox 12">
            <a:extLst>
              <a:ext uri="{FF2B5EF4-FFF2-40B4-BE49-F238E27FC236}">
                <a16:creationId xmlns:a16="http://schemas.microsoft.com/office/drawing/2014/main" id="{F89426EC-48BB-45A4-9B1D-01157299E609}"/>
              </a:ext>
            </a:extLst>
          </p:cNvPr>
          <p:cNvSpPr txBox="1"/>
          <p:nvPr/>
        </p:nvSpPr>
        <p:spPr>
          <a:xfrm>
            <a:off x="2201333" y="4741333"/>
            <a:ext cx="8060267" cy="1569660"/>
          </a:xfrm>
          <a:prstGeom prst="rect">
            <a:avLst/>
          </a:prstGeom>
          <a:noFill/>
        </p:spPr>
        <p:txBody>
          <a:bodyPr wrap="square" rtlCol="0" anchor="t">
            <a:spAutoFit/>
          </a:bodyPr>
          <a:lstStyle/>
          <a:p>
            <a:pPr algn="ctr"/>
            <a:r>
              <a:rPr lang="en-US" sz="2400" dirty="0">
                <a:highlight>
                  <a:srgbClr val="FFFF00"/>
                </a:highlight>
                <a:cs typeface="Segoe UI"/>
              </a:rPr>
              <a:t>If you are absent 3 consecutive days</a:t>
            </a:r>
            <a:endParaRPr lang="en-US" sz="1400" dirty="0">
              <a:highlight>
                <a:srgbClr val="FFFF00"/>
              </a:highlight>
              <a:cs typeface="Segoe UI"/>
            </a:endParaRPr>
          </a:p>
          <a:p>
            <a:pPr algn="ctr"/>
            <a:r>
              <a:rPr lang="en-US" sz="2400" dirty="0">
                <a:highlight>
                  <a:srgbClr val="FFFF00"/>
                </a:highlight>
                <a:cs typeface="Segoe UI"/>
              </a:rPr>
              <a:t>without notification, you will have</a:t>
            </a:r>
            <a:endParaRPr lang="en-US" sz="1400" dirty="0">
              <a:highlight>
                <a:srgbClr val="FFFF00"/>
              </a:highlight>
              <a:cs typeface="Segoe UI"/>
            </a:endParaRPr>
          </a:p>
          <a:p>
            <a:pPr algn="ctr"/>
            <a:r>
              <a:rPr lang="en-US" sz="2400" b="1" dirty="0">
                <a:highlight>
                  <a:srgbClr val="FFFF00"/>
                </a:highlight>
                <a:cs typeface="Segoe UI"/>
              </a:rPr>
              <a:t>automatically withdrawn</a:t>
            </a:r>
            <a:r>
              <a:rPr lang="en-US" sz="2400" dirty="0">
                <a:highlight>
                  <a:srgbClr val="FFFF00"/>
                </a:highlight>
                <a:cs typeface="Segoe UI"/>
              </a:rPr>
              <a:t> yourself</a:t>
            </a:r>
            <a:endParaRPr lang="en-US" sz="1400" dirty="0">
              <a:highlight>
                <a:srgbClr val="FFFF00"/>
              </a:highlight>
              <a:cs typeface="Segoe UI"/>
            </a:endParaRPr>
          </a:p>
          <a:p>
            <a:pPr algn="ctr"/>
            <a:r>
              <a:rPr lang="en-US" sz="2400" dirty="0">
                <a:highlight>
                  <a:srgbClr val="FFFF00"/>
                </a:highlight>
                <a:cs typeface="Segoe UI"/>
              </a:rPr>
              <a:t>from the program and the college. </a:t>
            </a:r>
            <a:endParaRPr lang="en-US" sz="1400" dirty="0">
              <a:highlight>
                <a:srgbClr val="FFFF00"/>
              </a:highlight>
            </a:endParaRPr>
          </a:p>
        </p:txBody>
      </p:sp>
      <p:sp>
        <p:nvSpPr>
          <p:cNvPr id="5" name="Text Placeholder 4">
            <a:extLst>
              <a:ext uri="{FF2B5EF4-FFF2-40B4-BE49-F238E27FC236}">
                <a16:creationId xmlns:a16="http://schemas.microsoft.com/office/drawing/2014/main" id="{33B1B25A-E7D9-46DF-B1B8-853480F7ED96}"/>
              </a:ext>
            </a:extLst>
          </p:cNvPr>
          <p:cNvSpPr>
            <a:spLocks noGrp="1"/>
          </p:cNvSpPr>
          <p:nvPr>
            <p:ph type="body" sz="half" idx="2"/>
          </p:nvPr>
        </p:nvSpPr>
        <p:spPr/>
        <p:txBody>
          <a:bodyPr/>
          <a:lstStyle/>
          <a:p>
            <a:endParaRPr lang="en-US" dirty="0"/>
          </a:p>
          <a:p>
            <a:endParaRPr lang="en-US" dirty="0"/>
          </a:p>
          <a:p>
            <a:endParaRPr lang="en-US" dirty="0"/>
          </a:p>
        </p:txBody>
      </p:sp>
      <p:sp>
        <p:nvSpPr>
          <p:cNvPr id="9" name="Text Placeholder 9">
            <a:extLst>
              <a:ext uri="{FF2B5EF4-FFF2-40B4-BE49-F238E27FC236}">
                <a16:creationId xmlns:a16="http://schemas.microsoft.com/office/drawing/2014/main" id="{98532859-B680-4DF7-BC67-E0DC5153B64C}"/>
              </a:ext>
            </a:extLst>
          </p:cNvPr>
          <p:cNvSpPr txBox="1">
            <a:spLocks/>
          </p:cNvSpPr>
          <p:nvPr/>
        </p:nvSpPr>
        <p:spPr>
          <a:xfrm rot="16200000" flipH="1">
            <a:off x="-1984374" y="2731356"/>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Attendance Policy</a:t>
            </a:r>
          </a:p>
        </p:txBody>
      </p:sp>
    </p:spTree>
    <p:extLst>
      <p:ext uri="{BB962C8B-B14F-4D97-AF65-F5344CB8AC3E}">
        <p14:creationId xmlns:p14="http://schemas.microsoft.com/office/powerpoint/2010/main" val="782602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6156873"/>
          </a:xfrm>
        </p:spPr>
        <p:txBody>
          <a:bodyPr>
            <a:normAutofit/>
          </a:bodyPr>
          <a:lstStyle/>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Attendance is Prorated based on your Enrollment</a:t>
            </a:r>
          </a:p>
          <a:p>
            <a:pPr marL="0" indent="0" algn="ctr">
              <a:lnSpc>
                <a:spcPct val="100000"/>
              </a:lnSpc>
              <a:spcBef>
                <a:spcPts val="0"/>
              </a:spcBef>
              <a:spcAft>
                <a:spcPts val="0"/>
              </a:spcAft>
              <a:buClr>
                <a:srgbClr val="FF0000"/>
              </a:buClr>
              <a:buSzPct val="80000"/>
              <a:buNone/>
            </a:pPr>
            <a:r>
              <a:rPr lang="en-US" altLang="en-US" dirty="0">
                <a:solidFill>
                  <a:schemeClr val="tx1"/>
                </a:solidFill>
                <a:latin typeface="Segoe UI" panose="020B0502040204020203" pitchFamily="34" charset="0"/>
                <a:cs typeface="Segoe UI" panose="020B0502040204020203" pitchFamily="34" charset="0"/>
              </a:rPr>
              <a:t> </a:t>
            </a:r>
            <a:r>
              <a:rPr lang="en-US" altLang="en-US" dirty="0">
                <a:solidFill>
                  <a:srgbClr val="002060"/>
                </a:solidFill>
                <a:latin typeface="Segoe UI" panose="020B0502040204020203" pitchFamily="34" charset="0"/>
                <a:cs typeface="Segoe UI" panose="020B0502040204020203" pitchFamily="34" charset="0"/>
              </a:rPr>
              <a:t>(</a:t>
            </a:r>
            <a:r>
              <a:rPr lang="en-US" altLang="en-US" sz="3000" dirty="0">
                <a:solidFill>
                  <a:srgbClr val="002060"/>
                </a:solidFill>
                <a:latin typeface="Segoe UI" panose="020B0502040204020203" pitchFamily="34" charset="0"/>
                <a:cs typeface="Segoe UI" panose="020B0502040204020203" pitchFamily="34" charset="0"/>
              </a:rPr>
              <a:t>how many hours you enrolled for</a:t>
            </a:r>
            <a:r>
              <a:rPr lang="en-US" altLang="en-US" dirty="0">
                <a:solidFill>
                  <a:srgbClr val="002060"/>
                </a:solidFill>
                <a:latin typeface="Segoe UI" panose="020B0502040204020203" pitchFamily="34" charset="0"/>
                <a:cs typeface="Segoe UI" panose="020B0502040204020203" pitchFamily="34" charset="0"/>
              </a:rPr>
              <a:t>)</a:t>
            </a:r>
            <a:endParaRPr lang="en-US" altLang="en-US" sz="2200" dirty="0">
              <a:solidFill>
                <a:srgbClr val="002060"/>
              </a:solidFill>
              <a:latin typeface="Segoe UI" panose="020B0502040204020203" pitchFamily="34" charset="0"/>
              <a:cs typeface="Segoe UI" panose="020B0502040204020203" pitchFamily="34" charset="0"/>
            </a:endParaRPr>
          </a:p>
          <a:p>
            <a:pPr marL="201168" lvl="1" indent="0">
              <a:lnSpc>
                <a:spcPct val="100000"/>
              </a:lnSpc>
              <a:spcBef>
                <a:spcPct val="50000"/>
              </a:spcBef>
              <a:spcAft>
                <a:spcPct val="5000"/>
              </a:spcAft>
              <a:buClr>
                <a:srgbClr val="FF0000"/>
              </a:buClr>
              <a:buSzPct val="80000"/>
              <a:buNone/>
            </a:pPr>
            <a:endParaRPr lang="en-US" altLang="en-US" sz="2200" dirty="0">
              <a:solidFill>
                <a:schemeClr val="tx1"/>
              </a:solidFill>
              <a:latin typeface="Segoe UI" panose="020B0502040204020203" pitchFamily="34" charset="0"/>
              <a:cs typeface="Segoe UI" panose="020B0502040204020203" pitchFamily="34" charset="0"/>
            </a:endParaRPr>
          </a:p>
        </p:txBody>
      </p:sp>
      <p:grpSp>
        <p:nvGrpSpPr>
          <p:cNvPr id="5" name="Group 4"/>
          <p:cNvGrpSpPr/>
          <p:nvPr/>
        </p:nvGrpSpPr>
        <p:grpSpPr>
          <a:xfrm>
            <a:off x="2028497" y="1615020"/>
            <a:ext cx="9785130" cy="3040634"/>
            <a:chOff x="1755228" y="2530366"/>
            <a:chExt cx="9785130" cy="3040634"/>
          </a:xfrm>
        </p:grpSpPr>
        <p:sp>
          <p:nvSpPr>
            <p:cNvPr id="6" name="Text Box 5"/>
            <p:cNvSpPr txBox="1">
              <a:spLocks noChangeArrowheads="1"/>
            </p:cNvSpPr>
            <p:nvPr/>
          </p:nvSpPr>
          <p:spPr bwMode="auto">
            <a:xfrm>
              <a:off x="1755228" y="2530366"/>
              <a:ext cx="978513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lgn="ctr" eaLnBrk="1" hangingPunct="1">
                <a:lnSpc>
                  <a:spcPct val="90000"/>
                </a:lnSpc>
                <a:spcBef>
                  <a:spcPct val="20000"/>
                </a:spcBef>
                <a:spcAft>
                  <a:spcPct val="50000"/>
                </a:spcAft>
                <a:buSzPct val="80000"/>
                <a:buFont typeface="Wingdings" panose="05000000000000000000" pitchFamily="2" charset="2"/>
                <a:buNone/>
              </a:pPr>
              <a:r>
                <a:rPr lang="en-US" altLang="en-US" sz="3200" dirty="0">
                  <a:solidFill>
                    <a:schemeClr val="tx1"/>
                  </a:solidFill>
                  <a:latin typeface="Segoe UI Semibold" panose="020B0702040204020203" pitchFamily="34" charset="0"/>
                  <a:cs typeface="Segoe UI Semibold" panose="020B0702040204020203" pitchFamily="34" charset="0"/>
                </a:rPr>
                <a:t>5.5% Instructor Counseling </a:t>
              </a:r>
              <a:r>
                <a:rPr lang="en-US" altLang="en-US" sz="3200" dirty="0">
                  <a:solidFill>
                    <a:schemeClr val="tx1"/>
                  </a:solidFill>
                  <a:latin typeface="Segoe UI" panose="020B0502040204020203" pitchFamily="34" charset="0"/>
                  <a:cs typeface="Segoe UI" panose="020B0502040204020203" pitchFamily="34" charset="0"/>
                </a:rPr>
                <a:t>– occurs when absences reach 5.5% of the hours you registered for.</a:t>
              </a:r>
            </a:p>
          </p:txBody>
        </p:sp>
        <p:sp>
          <p:nvSpPr>
            <p:cNvPr id="7" name="Text Box 6"/>
            <p:cNvSpPr txBox="1">
              <a:spLocks noChangeArrowheads="1"/>
            </p:cNvSpPr>
            <p:nvPr/>
          </p:nvSpPr>
          <p:spPr bwMode="auto">
            <a:xfrm>
              <a:off x="3118792" y="3681875"/>
              <a:ext cx="30979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eaLnBrk="1" hangingPunct="1">
                <a:lnSpc>
                  <a:spcPct val="90000"/>
                </a:lnSpc>
                <a:spcBef>
                  <a:spcPct val="20000"/>
                </a:spcBef>
                <a:spcAft>
                  <a:spcPct val="50000"/>
                </a:spcAft>
                <a:buSzPct val="80000"/>
                <a:buFont typeface="Wingdings" panose="05000000000000000000" pitchFamily="2" charset="2"/>
                <a:buNone/>
              </a:pPr>
              <a:r>
                <a:rPr lang="en-US" altLang="en-US" sz="2400" dirty="0">
                  <a:solidFill>
                    <a:schemeClr val="tx1"/>
                  </a:solidFill>
                  <a:latin typeface="Segoe UI" panose="020B0502040204020203" pitchFamily="34" charset="0"/>
                  <a:cs typeface="Segoe UI" panose="020B0502040204020203" pitchFamily="34" charset="0"/>
                </a:rPr>
                <a:t>Example:</a:t>
              </a:r>
              <a:r>
                <a:rPr lang="en-US" altLang="en-US" sz="3200" dirty="0">
                  <a:solidFill>
                    <a:schemeClr val="tx1"/>
                  </a:solidFill>
                  <a:latin typeface="Segoe UI" panose="020B0502040204020203" pitchFamily="34" charset="0"/>
                  <a:cs typeface="Segoe UI" panose="020B0502040204020203" pitchFamily="34" charset="0"/>
                </a:rPr>
                <a:t>	432 </a:t>
              </a:r>
              <a:r>
                <a:rPr lang="en-US" altLang="en-US" sz="3200" dirty="0" err="1">
                  <a:solidFill>
                    <a:schemeClr val="tx1"/>
                  </a:solidFill>
                  <a:latin typeface="Segoe UI" panose="020B0502040204020203" pitchFamily="34" charset="0"/>
                  <a:cs typeface="Segoe UI" panose="020B0502040204020203" pitchFamily="34" charset="0"/>
                </a:rPr>
                <a:t>hrs</a:t>
              </a:r>
              <a:endParaRPr lang="en-US" altLang="en-US" sz="3200" dirty="0">
                <a:solidFill>
                  <a:schemeClr val="tx1"/>
                </a:solidFill>
                <a:latin typeface="Segoe UI" panose="020B0502040204020203" pitchFamily="34" charset="0"/>
                <a:cs typeface="Segoe UI" panose="020B0502040204020203" pitchFamily="34" charset="0"/>
              </a:endParaRPr>
            </a:p>
            <a:p>
              <a:pPr eaLnBrk="1" hangingPunct="1">
                <a:lnSpc>
                  <a:spcPct val="90000"/>
                </a:lnSpc>
                <a:spcBef>
                  <a:spcPct val="20000"/>
                </a:spcBef>
                <a:spcAft>
                  <a:spcPct val="5000"/>
                </a:spcAft>
                <a:buClr>
                  <a:srgbClr val="FFFF00"/>
                </a:buClr>
                <a:buSzPct val="80000"/>
                <a:buFont typeface="Wingdings" panose="05000000000000000000" pitchFamily="2" charset="2"/>
                <a:buNone/>
              </a:pPr>
              <a:r>
                <a:rPr lang="en-US" altLang="en-US" sz="3200" dirty="0">
                  <a:solidFill>
                    <a:schemeClr val="tx1"/>
                  </a:solidFill>
                  <a:latin typeface="Segoe UI" panose="020B0502040204020203" pitchFamily="34" charset="0"/>
                  <a:cs typeface="Segoe UI" panose="020B0502040204020203" pitchFamily="34" charset="0"/>
                </a:rPr>
                <a:t>	     </a:t>
              </a:r>
              <a:r>
                <a:rPr lang="en-US" altLang="en-US" sz="3200" u="sng" dirty="0">
                  <a:solidFill>
                    <a:schemeClr val="tx1"/>
                  </a:solidFill>
                  <a:latin typeface="Segoe UI" panose="020B0502040204020203" pitchFamily="34" charset="0"/>
                  <a:cs typeface="Segoe UI" panose="020B0502040204020203" pitchFamily="34" charset="0"/>
                </a:rPr>
                <a:t>x  5.5 %   </a:t>
              </a:r>
            </a:p>
            <a:p>
              <a:pPr eaLnBrk="1" hangingPunct="1">
                <a:lnSpc>
                  <a:spcPct val="90000"/>
                </a:lnSpc>
                <a:spcBef>
                  <a:spcPct val="20000"/>
                </a:spcBef>
                <a:spcAft>
                  <a:spcPct val="5000"/>
                </a:spcAft>
                <a:buClr>
                  <a:srgbClr val="FFFF00"/>
                </a:buClr>
                <a:buSzPct val="80000"/>
                <a:buFont typeface="Wingdings" panose="05000000000000000000" pitchFamily="2" charset="2"/>
                <a:buNone/>
              </a:pPr>
              <a:r>
                <a:rPr lang="en-US" altLang="en-US" sz="3200" dirty="0">
                  <a:solidFill>
                    <a:schemeClr val="tx1"/>
                  </a:solidFill>
                  <a:latin typeface="Segoe UI" panose="020B0502040204020203" pitchFamily="34" charset="0"/>
                  <a:cs typeface="Segoe UI" panose="020B0502040204020203" pitchFamily="34" charset="0"/>
                </a:rPr>
                <a:t>		     24 </a:t>
              </a:r>
              <a:r>
                <a:rPr lang="en-US" altLang="en-US" sz="3200" dirty="0" err="1">
                  <a:solidFill>
                    <a:schemeClr val="tx1"/>
                  </a:solidFill>
                  <a:latin typeface="Segoe UI" panose="020B0502040204020203" pitchFamily="34" charset="0"/>
                  <a:cs typeface="Segoe UI" panose="020B0502040204020203" pitchFamily="34" charset="0"/>
                </a:rPr>
                <a:t>hrs</a:t>
              </a:r>
              <a:endParaRPr lang="en-US" altLang="en-US" sz="3200" dirty="0">
                <a:solidFill>
                  <a:schemeClr val="tx1"/>
                </a:solidFill>
                <a:latin typeface="Segoe UI" panose="020B0502040204020203" pitchFamily="34" charset="0"/>
                <a:cs typeface="Segoe UI" panose="020B0502040204020203" pitchFamily="34" charset="0"/>
              </a:endParaRPr>
            </a:p>
          </p:txBody>
        </p:sp>
      </p:grpSp>
      <p:sp>
        <p:nvSpPr>
          <p:cNvPr id="8" name="Text Box 6"/>
          <p:cNvSpPr txBox="1">
            <a:spLocks noChangeArrowheads="1"/>
          </p:cNvSpPr>
          <p:nvPr/>
        </p:nvSpPr>
        <p:spPr bwMode="auto">
          <a:xfrm>
            <a:off x="7299282" y="2766529"/>
            <a:ext cx="3231931" cy="188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lnSpc>
                <a:spcPct val="90000"/>
              </a:lnSpc>
              <a:spcBef>
                <a:spcPct val="20000"/>
              </a:spcBef>
              <a:spcAft>
                <a:spcPct val="50000"/>
              </a:spcAft>
              <a:buSzPct val="80000"/>
              <a:buNone/>
            </a:pPr>
            <a:r>
              <a:rPr lang="en-US" altLang="en-US" sz="3200" dirty="0">
                <a:solidFill>
                  <a:schemeClr val="tx1"/>
                </a:solidFill>
                <a:latin typeface="Segoe UI"/>
                <a:cs typeface="Segoe UI"/>
              </a:rPr>
              <a:t>		   222 </a:t>
            </a:r>
            <a:r>
              <a:rPr lang="en-US" altLang="en-US" sz="3200" dirty="0" err="1">
                <a:solidFill>
                  <a:schemeClr val="tx1"/>
                </a:solidFill>
                <a:latin typeface="Segoe UI"/>
                <a:cs typeface="Segoe UI"/>
              </a:rPr>
              <a:t>hrs</a:t>
            </a:r>
            <a:endParaRPr lang="en-US" altLang="en-US" sz="3200" dirty="0">
              <a:solidFill>
                <a:schemeClr val="tx1"/>
              </a:solidFill>
              <a:latin typeface="Segoe UI"/>
              <a:cs typeface="Segoe UI"/>
            </a:endParaRPr>
          </a:p>
          <a:p>
            <a:pPr>
              <a:lnSpc>
                <a:spcPct val="90000"/>
              </a:lnSpc>
              <a:spcBef>
                <a:spcPct val="20000"/>
              </a:spcBef>
              <a:spcAft>
                <a:spcPct val="5000"/>
              </a:spcAft>
              <a:buClr>
                <a:srgbClr val="FFFF00"/>
              </a:buClr>
              <a:buSzPct val="80000"/>
              <a:buNone/>
            </a:pPr>
            <a:r>
              <a:rPr lang="en-US" altLang="en-US" sz="3200" dirty="0">
                <a:solidFill>
                  <a:schemeClr val="tx1"/>
                </a:solidFill>
                <a:latin typeface="Segoe UI"/>
                <a:cs typeface="Segoe UI"/>
              </a:rPr>
              <a:t>	     </a:t>
            </a:r>
            <a:r>
              <a:rPr lang="en-US" altLang="en-US" sz="3200" u="sng" dirty="0">
                <a:solidFill>
                  <a:schemeClr val="tx1"/>
                </a:solidFill>
                <a:latin typeface="Segoe UI"/>
                <a:cs typeface="Segoe UI"/>
              </a:rPr>
              <a:t>x  5.5 %   </a:t>
            </a:r>
            <a:endParaRPr lang="en-US" altLang="en-US" sz="3200" u="sng" dirty="0">
              <a:solidFill>
                <a:schemeClr val="tx1"/>
              </a:solidFill>
              <a:latin typeface="Segoe UI" panose="020B0502040204020203" pitchFamily="34" charset="0"/>
              <a:cs typeface="Segoe UI" panose="020B0502040204020203" pitchFamily="34" charset="0"/>
            </a:endParaRPr>
          </a:p>
          <a:p>
            <a:pPr>
              <a:lnSpc>
                <a:spcPct val="90000"/>
              </a:lnSpc>
              <a:spcBef>
                <a:spcPct val="20000"/>
              </a:spcBef>
              <a:spcAft>
                <a:spcPct val="5000"/>
              </a:spcAft>
              <a:buClr>
                <a:srgbClr val="FFFF00"/>
              </a:buClr>
              <a:buSzPct val="80000"/>
              <a:buNone/>
            </a:pPr>
            <a:r>
              <a:rPr lang="en-US" altLang="en-US" sz="3200" dirty="0">
                <a:solidFill>
                  <a:schemeClr val="tx1"/>
                </a:solidFill>
                <a:latin typeface="Segoe UI"/>
                <a:cs typeface="Segoe UI"/>
              </a:rPr>
              <a:t>		  12.21 </a:t>
            </a:r>
            <a:r>
              <a:rPr lang="en-US" altLang="en-US" sz="3200" dirty="0" err="1">
                <a:solidFill>
                  <a:schemeClr val="tx1"/>
                </a:solidFill>
                <a:latin typeface="Segoe UI"/>
                <a:cs typeface="Segoe UI"/>
              </a:rPr>
              <a:t>hrs</a:t>
            </a:r>
            <a:endParaRPr lang="en-US" altLang="en-US" sz="3200" dirty="0">
              <a:solidFill>
                <a:schemeClr val="tx1"/>
              </a:solidFill>
              <a:latin typeface="Segoe UI"/>
              <a:cs typeface="Segoe UI"/>
            </a:endParaRPr>
          </a:p>
        </p:txBody>
      </p:sp>
      <p:sp>
        <p:nvSpPr>
          <p:cNvPr id="9" name="TextBox 8"/>
          <p:cNvSpPr txBox="1"/>
          <p:nvPr/>
        </p:nvSpPr>
        <p:spPr>
          <a:xfrm>
            <a:off x="2028496" y="4744456"/>
            <a:ext cx="8870731" cy="1815882"/>
          </a:xfrm>
          <a:prstGeom prst="rect">
            <a:avLst/>
          </a:prstGeom>
          <a:noFill/>
        </p:spPr>
        <p:txBody>
          <a:bodyPr wrap="square" rtlCol="0" anchor="t">
            <a:spAutoFit/>
          </a:bodyPr>
          <a:lstStyle/>
          <a:p>
            <a:pPr marL="514350" indent="-514350">
              <a:spcAft>
                <a:spcPct val="50000"/>
              </a:spcAft>
              <a:buClr>
                <a:srgbClr val="FF0000"/>
              </a:buClr>
              <a:buSzPct val="100000"/>
              <a:buBlip>
                <a:blip r:embed="rId3"/>
              </a:buBlip>
              <a:defRPr/>
            </a:pPr>
            <a:r>
              <a:rPr lang="en-US" altLang="en-US" sz="3200" dirty="0">
                <a:latin typeface="Segoe UI"/>
                <a:cs typeface="Segoe UI"/>
              </a:rPr>
              <a:t>Financial Aid &amp; Worker Characteristics Grades are affected </a:t>
            </a:r>
            <a:endParaRPr lang="en-US" altLang="en-US" sz="3200" dirty="0">
              <a:latin typeface="Segoe UI" panose="020B0502040204020203" pitchFamily="34" charset="0"/>
              <a:cs typeface="Segoe UI" panose="020B0502040204020203" pitchFamily="34" charset="0"/>
            </a:endParaRPr>
          </a:p>
          <a:p>
            <a:pPr marL="514350" indent="-514350">
              <a:spcAft>
                <a:spcPct val="50000"/>
              </a:spcAft>
              <a:buClr>
                <a:srgbClr val="FF0000"/>
              </a:buClr>
              <a:buSzPct val="100000"/>
              <a:buBlip>
                <a:blip r:embed="rId3"/>
              </a:buBlip>
              <a:defRPr/>
            </a:pPr>
            <a:r>
              <a:rPr lang="en-US" altLang="en-US" sz="3200" dirty="0">
                <a:latin typeface="Segoe UI" panose="020B0502040204020203" pitchFamily="34" charset="0"/>
                <a:cs typeface="Segoe UI" panose="020B0502040204020203" pitchFamily="34" charset="0"/>
              </a:rPr>
              <a:t>Informed of Suspension &amp; Appeal policy </a:t>
            </a:r>
            <a:endParaRPr lang="en-US" sz="3200" dirty="0">
              <a:latin typeface="Segoe UI" panose="020B0502040204020203" pitchFamily="34" charset="0"/>
              <a:cs typeface="Segoe UI" panose="020B0502040204020203" pitchFamily="34" charset="0"/>
            </a:endParaRPr>
          </a:p>
        </p:txBody>
      </p:sp>
      <p:sp>
        <p:nvSpPr>
          <p:cNvPr id="10" name="Text Placeholder 9">
            <a:extLst>
              <a:ext uri="{FF2B5EF4-FFF2-40B4-BE49-F238E27FC236}">
                <a16:creationId xmlns:a16="http://schemas.microsoft.com/office/drawing/2014/main" id="{E2E57869-1CD2-4064-AF20-F1AF92CFAD72}"/>
              </a:ext>
            </a:extLst>
          </p:cNvPr>
          <p:cNvSpPr>
            <a:spLocks noGrp="1"/>
          </p:cNvSpPr>
          <p:nvPr>
            <p:ph type="body" sz="half" idx="2"/>
          </p:nvPr>
        </p:nvSpPr>
        <p:spPr>
          <a:xfrm rot="16200000" flipH="1">
            <a:off x="-2019023" y="2736086"/>
            <a:ext cx="6438990" cy="1390557"/>
          </a:xfrm>
        </p:spPr>
        <p:txBody>
          <a:bodyPr>
            <a:normAutofit/>
          </a:bodyPr>
          <a:lstStyle/>
          <a:p>
            <a:pPr algn="ctr"/>
            <a:r>
              <a:rPr lang="en-US" sz="4400" i="1" dirty="0">
                <a:latin typeface="Segoe UI Black" panose="020B0A02040204020203" pitchFamily="34" charset="0"/>
                <a:ea typeface="Segoe UI Black" panose="020B0A02040204020203" pitchFamily="34" charset="0"/>
              </a:rPr>
              <a:t>Attendance Policy</a:t>
            </a:r>
          </a:p>
        </p:txBody>
      </p:sp>
      <p:grpSp>
        <p:nvGrpSpPr>
          <p:cNvPr id="11" name="Group 10">
            <a:extLst>
              <a:ext uri="{FF2B5EF4-FFF2-40B4-BE49-F238E27FC236}">
                <a16:creationId xmlns:a16="http://schemas.microsoft.com/office/drawing/2014/main" id="{1991416E-5A34-412A-9F4F-D4C2C8B173F2}"/>
              </a:ext>
            </a:extLst>
          </p:cNvPr>
          <p:cNvGrpSpPr/>
          <p:nvPr/>
        </p:nvGrpSpPr>
        <p:grpSpPr>
          <a:xfrm>
            <a:off x="6755477" y="3367402"/>
            <a:ext cx="1378482" cy="978729"/>
            <a:chOff x="2830655" y="3346525"/>
            <a:chExt cx="1378482" cy="978729"/>
          </a:xfrm>
        </p:grpSpPr>
        <p:sp>
          <p:nvSpPr>
            <p:cNvPr id="3" name="Arrow: Right 2">
              <a:extLst>
                <a:ext uri="{FF2B5EF4-FFF2-40B4-BE49-F238E27FC236}">
                  <a16:creationId xmlns:a16="http://schemas.microsoft.com/office/drawing/2014/main" id="{B01BB18B-5859-4672-9F1E-F14E4AD72E20}"/>
                </a:ext>
              </a:extLst>
            </p:cNvPr>
            <p:cNvSpPr/>
            <p:nvPr/>
          </p:nvSpPr>
          <p:spPr>
            <a:xfrm rot="20576951">
              <a:off x="2946395" y="3346525"/>
              <a:ext cx="1262742" cy="978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7AF75D-0F8D-4749-BB59-F1462F36C265}"/>
                </a:ext>
              </a:extLst>
            </p:cNvPr>
            <p:cNvSpPr txBox="1"/>
            <p:nvPr/>
          </p:nvSpPr>
          <p:spPr>
            <a:xfrm rot="20527301">
              <a:off x="2830655" y="3537239"/>
              <a:ext cx="1233340" cy="646331"/>
            </a:xfrm>
            <a:prstGeom prst="rect">
              <a:avLst/>
            </a:prstGeom>
            <a:noFill/>
          </p:spPr>
          <p:txBody>
            <a:bodyPr wrap="square" rtlCol="0" anchor="t">
              <a:spAutoFit/>
            </a:bodyPr>
            <a:lstStyle/>
            <a:p>
              <a:pPr algn="ctr"/>
              <a:r>
                <a:rPr lang="en-US" dirty="0">
                  <a:solidFill>
                    <a:schemeClr val="bg1"/>
                  </a:solidFill>
                  <a:latin typeface="+mj-lt"/>
                  <a:ea typeface="Segoe UI Black"/>
                </a:rPr>
                <a:t>Ex: after 1</a:t>
              </a:r>
              <a:r>
                <a:rPr lang="en-US" baseline="30000" dirty="0">
                  <a:solidFill>
                    <a:schemeClr val="bg1"/>
                  </a:solidFill>
                  <a:latin typeface="+mj-lt"/>
                  <a:ea typeface="Segoe UI Black"/>
                </a:rPr>
                <a:t>st</a:t>
              </a:r>
              <a:r>
                <a:rPr lang="en-US" dirty="0">
                  <a:solidFill>
                    <a:schemeClr val="bg1"/>
                  </a:solidFill>
                  <a:latin typeface="+mj-lt"/>
                  <a:ea typeface="Segoe UI Black"/>
                </a:rPr>
                <a:t> of term</a:t>
              </a:r>
            </a:p>
          </p:txBody>
        </p:sp>
      </p:grpSp>
    </p:spTree>
    <p:extLst>
      <p:ext uri="{BB962C8B-B14F-4D97-AF65-F5344CB8AC3E}">
        <p14:creationId xmlns:p14="http://schemas.microsoft.com/office/powerpoint/2010/main" val="3048977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6156873"/>
          </a:xfrm>
        </p:spPr>
        <p:txBody>
          <a:bodyPr>
            <a:normAutofit/>
          </a:bodyPr>
          <a:lstStyle/>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Attendance is Prorated based on your Enrollment</a:t>
            </a:r>
          </a:p>
          <a:p>
            <a:pPr marL="0" indent="0" algn="ctr">
              <a:lnSpc>
                <a:spcPct val="100000"/>
              </a:lnSpc>
              <a:spcBef>
                <a:spcPts val="0"/>
              </a:spcBef>
              <a:spcAft>
                <a:spcPts val="0"/>
              </a:spcAft>
              <a:buClr>
                <a:srgbClr val="FF0000"/>
              </a:buClr>
              <a:buSzPct val="80000"/>
              <a:buNone/>
            </a:pPr>
            <a:r>
              <a:rPr lang="en-US" altLang="en-US" dirty="0">
                <a:solidFill>
                  <a:schemeClr val="tx1"/>
                </a:solidFill>
                <a:latin typeface="Segoe UI" panose="020B0502040204020203" pitchFamily="34" charset="0"/>
                <a:cs typeface="Segoe UI" panose="020B0502040204020203" pitchFamily="34" charset="0"/>
              </a:rPr>
              <a:t> </a:t>
            </a:r>
            <a:r>
              <a:rPr lang="en-US" altLang="en-US" dirty="0">
                <a:solidFill>
                  <a:srgbClr val="002060"/>
                </a:solidFill>
                <a:latin typeface="Segoe UI" panose="020B0502040204020203" pitchFamily="34" charset="0"/>
                <a:cs typeface="Segoe UI" panose="020B0502040204020203" pitchFamily="34" charset="0"/>
              </a:rPr>
              <a:t>(</a:t>
            </a:r>
            <a:r>
              <a:rPr lang="en-US" altLang="en-US" sz="3000" dirty="0">
                <a:solidFill>
                  <a:srgbClr val="002060"/>
                </a:solidFill>
                <a:latin typeface="Segoe UI" panose="020B0502040204020203" pitchFamily="34" charset="0"/>
                <a:cs typeface="Segoe UI" panose="020B0502040204020203" pitchFamily="34" charset="0"/>
              </a:rPr>
              <a:t>how many hours you enrolled for</a:t>
            </a:r>
            <a:r>
              <a:rPr lang="en-US" altLang="en-US" dirty="0">
                <a:solidFill>
                  <a:srgbClr val="002060"/>
                </a:solidFill>
                <a:latin typeface="Segoe UI" panose="020B0502040204020203" pitchFamily="34" charset="0"/>
                <a:cs typeface="Segoe UI" panose="020B0502040204020203" pitchFamily="34" charset="0"/>
              </a:rPr>
              <a:t>)</a:t>
            </a:r>
            <a:endParaRPr lang="en-US" altLang="en-US" sz="2200" dirty="0">
              <a:solidFill>
                <a:srgbClr val="002060"/>
              </a:solidFill>
              <a:latin typeface="Segoe UI" panose="020B0502040204020203" pitchFamily="34" charset="0"/>
              <a:cs typeface="Segoe UI" panose="020B0502040204020203" pitchFamily="34" charset="0"/>
            </a:endParaRPr>
          </a:p>
          <a:p>
            <a:pPr marL="201168" lvl="1" indent="0">
              <a:lnSpc>
                <a:spcPct val="100000"/>
              </a:lnSpc>
              <a:spcBef>
                <a:spcPct val="50000"/>
              </a:spcBef>
              <a:spcAft>
                <a:spcPct val="5000"/>
              </a:spcAft>
              <a:buClr>
                <a:srgbClr val="FF0000"/>
              </a:buClr>
              <a:buSzPct val="80000"/>
              <a:buNone/>
            </a:pPr>
            <a:endParaRPr lang="en-US" altLang="en-US" sz="2200" dirty="0">
              <a:solidFill>
                <a:schemeClr val="tx1"/>
              </a:solidFill>
              <a:latin typeface="Segoe UI" panose="020B0502040204020203" pitchFamily="34" charset="0"/>
              <a:cs typeface="Segoe UI" panose="020B0502040204020203" pitchFamily="34" charset="0"/>
            </a:endParaRPr>
          </a:p>
        </p:txBody>
      </p:sp>
      <p:grpSp>
        <p:nvGrpSpPr>
          <p:cNvPr id="5" name="Group 4"/>
          <p:cNvGrpSpPr/>
          <p:nvPr/>
        </p:nvGrpSpPr>
        <p:grpSpPr>
          <a:xfrm>
            <a:off x="1765738" y="1615020"/>
            <a:ext cx="9785130" cy="3041257"/>
            <a:chOff x="1755228" y="2530366"/>
            <a:chExt cx="9785130" cy="3041257"/>
          </a:xfrm>
        </p:grpSpPr>
        <p:sp>
          <p:nvSpPr>
            <p:cNvPr id="6" name="Text Box 5"/>
            <p:cNvSpPr txBox="1">
              <a:spLocks noChangeArrowheads="1"/>
            </p:cNvSpPr>
            <p:nvPr/>
          </p:nvSpPr>
          <p:spPr bwMode="auto">
            <a:xfrm>
              <a:off x="1755228" y="2530366"/>
              <a:ext cx="978513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lgn="ctr" eaLnBrk="1" hangingPunct="1">
                <a:lnSpc>
                  <a:spcPct val="90000"/>
                </a:lnSpc>
                <a:spcBef>
                  <a:spcPct val="20000"/>
                </a:spcBef>
                <a:spcAft>
                  <a:spcPct val="50000"/>
                </a:spcAft>
                <a:buSzPct val="80000"/>
                <a:buFont typeface="Wingdings" panose="05000000000000000000" pitchFamily="2" charset="2"/>
                <a:buNone/>
              </a:pPr>
              <a:r>
                <a:rPr lang="en-US" altLang="en-US" sz="3200" dirty="0">
                  <a:solidFill>
                    <a:schemeClr val="tx1"/>
                  </a:solidFill>
                  <a:latin typeface="Segoe UI Semibold" panose="020B0702040204020203" pitchFamily="34" charset="0"/>
                  <a:cs typeface="Segoe UI Semibold" panose="020B0702040204020203" pitchFamily="34" charset="0"/>
                </a:rPr>
                <a:t>9.7% Student Services Counseling </a:t>
              </a:r>
              <a:r>
                <a:rPr lang="en-US" altLang="en-US" sz="3200" dirty="0">
                  <a:solidFill>
                    <a:schemeClr val="tx1"/>
                  </a:solidFill>
                  <a:latin typeface="Segoe UI" panose="020B0502040204020203" pitchFamily="34" charset="0"/>
                  <a:cs typeface="Segoe UI" panose="020B0502040204020203" pitchFamily="34" charset="0"/>
                </a:rPr>
                <a:t>– occurs when absences EXCEED 9.7% of the hours registered for.</a:t>
              </a:r>
            </a:p>
          </p:txBody>
        </p:sp>
        <p:sp>
          <p:nvSpPr>
            <p:cNvPr id="7" name="Text Box 6"/>
            <p:cNvSpPr txBox="1">
              <a:spLocks noChangeArrowheads="1"/>
            </p:cNvSpPr>
            <p:nvPr/>
          </p:nvSpPr>
          <p:spPr bwMode="auto">
            <a:xfrm>
              <a:off x="3118792" y="3681875"/>
              <a:ext cx="3555277" cy="188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eaLnBrk="1" hangingPunct="1">
                <a:lnSpc>
                  <a:spcPct val="90000"/>
                </a:lnSpc>
                <a:spcBef>
                  <a:spcPct val="20000"/>
                </a:spcBef>
                <a:spcAft>
                  <a:spcPct val="50000"/>
                </a:spcAft>
                <a:buSzPct val="80000"/>
                <a:buFont typeface="Wingdings" panose="05000000000000000000" pitchFamily="2" charset="2"/>
                <a:buNone/>
              </a:pPr>
              <a:r>
                <a:rPr lang="en-US" altLang="en-US" sz="2400" dirty="0">
                  <a:solidFill>
                    <a:schemeClr val="tx1"/>
                  </a:solidFill>
                  <a:latin typeface="Segoe UI" panose="020B0502040204020203" pitchFamily="34" charset="0"/>
                  <a:cs typeface="Segoe UI" panose="020B0502040204020203" pitchFamily="34" charset="0"/>
                </a:rPr>
                <a:t>Example:</a:t>
              </a:r>
              <a:r>
                <a:rPr lang="en-US" altLang="en-US" sz="3200" dirty="0">
                  <a:solidFill>
                    <a:schemeClr val="tx1"/>
                  </a:solidFill>
                  <a:latin typeface="Segoe UI" panose="020B0502040204020203" pitchFamily="34" charset="0"/>
                  <a:cs typeface="Segoe UI" panose="020B0502040204020203" pitchFamily="34" charset="0"/>
                </a:rPr>
                <a:t>	432 </a:t>
              </a:r>
              <a:r>
                <a:rPr lang="en-US" altLang="en-US" sz="3200" dirty="0" err="1">
                  <a:solidFill>
                    <a:schemeClr val="tx1"/>
                  </a:solidFill>
                  <a:latin typeface="Segoe UI" panose="020B0502040204020203" pitchFamily="34" charset="0"/>
                  <a:cs typeface="Segoe UI" panose="020B0502040204020203" pitchFamily="34" charset="0"/>
                </a:rPr>
                <a:t>hrs</a:t>
              </a:r>
              <a:endParaRPr lang="en-US" altLang="en-US" sz="3200" dirty="0">
                <a:solidFill>
                  <a:schemeClr val="tx1"/>
                </a:solidFill>
                <a:latin typeface="Segoe UI" panose="020B0502040204020203" pitchFamily="34" charset="0"/>
                <a:cs typeface="Segoe UI" panose="020B0502040204020203" pitchFamily="34" charset="0"/>
              </a:endParaRPr>
            </a:p>
            <a:p>
              <a:pPr eaLnBrk="1" hangingPunct="1">
                <a:lnSpc>
                  <a:spcPct val="90000"/>
                </a:lnSpc>
                <a:spcBef>
                  <a:spcPct val="20000"/>
                </a:spcBef>
                <a:spcAft>
                  <a:spcPct val="5000"/>
                </a:spcAft>
                <a:buClr>
                  <a:srgbClr val="FFFF00"/>
                </a:buClr>
                <a:buSzPct val="80000"/>
                <a:buFont typeface="Wingdings" panose="05000000000000000000" pitchFamily="2" charset="2"/>
                <a:buNone/>
              </a:pPr>
              <a:r>
                <a:rPr lang="en-US" altLang="en-US" sz="3200" dirty="0">
                  <a:solidFill>
                    <a:schemeClr val="tx1"/>
                  </a:solidFill>
                  <a:latin typeface="Segoe UI" panose="020B0502040204020203" pitchFamily="34" charset="0"/>
                  <a:cs typeface="Segoe UI" panose="020B0502040204020203" pitchFamily="34" charset="0"/>
                </a:rPr>
                <a:t>	     </a:t>
              </a:r>
              <a:r>
                <a:rPr lang="en-US" altLang="en-US" sz="3200" u="sng" dirty="0">
                  <a:solidFill>
                    <a:schemeClr val="tx1"/>
                  </a:solidFill>
                  <a:latin typeface="Segoe UI" panose="020B0502040204020203" pitchFamily="34" charset="0"/>
                  <a:cs typeface="Segoe UI" panose="020B0502040204020203" pitchFamily="34" charset="0"/>
                </a:rPr>
                <a:t>x  9.7 %   </a:t>
              </a:r>
            </a:p>
            <a:p>
              <a:pPr eaLnBrk="1" hangingPunct="1">
                <a:lnSpc>
                  <a:spcPct val="90000"/>
                </a:lnSpc>
                <a:spcBef>
                  <a:spcPct val="20000"/>
                </a:spcBef>
                <a:spcAft>
                  <a:spcPct val="5000"/>
                </a:spcAft>
                <a:buClr>
                  <a:srgbClr val="FFFF00"/>
                </a:buClr>
                <a:buSzPct val="80000"/>
                <a:buFont typeface="Wingdings" panose="05000000000000000000" pitchFamily="2" charset="2"/>
                <a:buNone/>
              </a:pPr>
              <a:r>
                <a:rPr lang="en-US" altLang="en-US" sz="3200" dirty="0">
                  <a:solidFill>
                    <a:schemeClr val="tx1"/>
                  </a:solidFill>
                  <a:latin typeface="Segoe UI" panose="020B0502040204020203" pitchFamily="34" charset="0"/>
                  <a:cs typeface="Segoe UI" panose="020B0502040204020203" pitchFamily="34" charset="0"/>
                </a:rPr>
                <a:t>		     42 </a:t>
              </a:r>
              <a:r>
                <a:rPr lang="en-US" altLang="en-US" sz="3200" dirty="0" err="1">
                  <a:solidFill>
                    <a:schemeClr val="tx1"/>
                  </a:solidFill>
                  <a:latin typeface="Segoe UI" panose="020B0502040204020203" pitchFamily="34" charset="0"/>
                  <a:cs typeface="Segoe UI" panose="020B0502040204020203" pitchFamily="34" charset="0"/>
                </a:rPr>
                <a:t>hrs</a:t>
              </a:r>
              <a:r>
                <a:rPr lang="en-US" altLang="en-US" sz="3200" dirty="0">
                  <a:solidFill>
                    <a:schemeClr val="tx1"/>
                  </a:solidFill>
                  <a:latin typeface="Segoe UI" panose="020B0502040204020203" pitchFamily="34" charset="0"/>
                  <a:cs typeface="Segoe UI" panose="020B0502040204020203" pitchFamily="34" charset="0"/>
                </a:rPr>
                <a:t> </a:t>
              </a:r>
              <a:r>
                <a:rPr lang="en-US" altLang="en-US" sz="3200" dirty="0">
                  <a:solidFill>
                    <a:srgbClr val="FF0000"/>
                  </a:solidFill>
                  <a:latin typeface="Segoe UI" panose="020B0502040204020203" pitchFamily="34" charset="0"/>
                  <a:cs typeface="Segoe UI" panose="020B0502040204020203" pitchFamily="34" charset="0"/>
                </a:rPr>
                <a:t>+</a:t>
              </a:r>
            </a:p>
          </p:txBody>
        </p:sp>
      </p:grpSp>
      <p:sp>
        <p:nvSpPr>
          <p:cNvPr id="8" name="Text Box 6"/>
          <p:cNvSpPr txBox="1">
            <a:spLocks noChangeArrowheads="1"/>
          </p:cNvSpPr>
          <p:nvPr/>
        </p:nvSpPr>
        <p:spPr bwMode="auto">
          <a:xfrm>
            <a:off x="7299282" y="2766529"/>
            <a:ext cx="3789131" cy="188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lnSpc>
                <a:spcPct val="90000"/>
              </a:lnSpc>
              <a:spcBef>
                <a:spcPct val="20000"/>
              </a:spcBef>
              <a:spcAft>
                <a:spcPct val="50000"/>
              </a:spcAft>
              <a:buSzPct val="80000"/>
              <a:buNone/>
            </a:pPr>
            <a:r>
              <a:rPr lang="en-US" altLang="en-US" sz="3200" dirty="0">
                <a:solidFill>
                  <a:schemeClr val="tx1"/>
                </a:solidFill>
                <a:latin typeface="Segoe UI"/>
                <a:cs typeface="Segoe UI"/>
              </a:rPr>
              <a:t>            222 </a:t>
            </a:r>
            <a:r>
              <a:rPr lang="en-US" altLang="en-US" sz="3200" dirty="0" err="1">
                <a:solidFill>
                  <a:schemeClr val="tx1"/>
                </a:solidFill>
                <a:latin typeface="Segoe UI"/>
                <a:cs typeface="Segoe UI"/>
              </a:rPr>
              <a:t>hrs</a:t>
            </a:r>
            <a:endParaRPr lang="en-US" altLang="en-US" sz="3200" dirty="0">
              <a:solidFill>
                <a:schemeClr val="tx1"/>
              </a:solidFill>
              <a:latin typeface="Segoe UI"/>
              <a:cs typeface="Segoe UI"/>
            </a:endParaRPr>
          </a:p>
          <a:p>
            <a:pPr>
              <a:lnSpc>
                <a:spcPct val="90000"/>
              </a:lnSpc>
              <a:spcBef>
                <a:spcPct val="20000"/>
              </a:spcBef>
              <a:spcAft>
                <a:spcPct val="5000"/>
              </a:spcAft>
              <a:buClr>
                <a:srgbClr val="FFFF00"/>
              </a:buClr>
              <a:buSzPct val="80000"/>
              <a:buNone/>
            </a:pPr>
            <a:r>
              <a:rPr lang="en-US" altLang="en-US" sz="3200" dirty="0">
                <a:solidFill>
                  <a:schemeClr val="tx1"/>
                </a:solidFill>
                <a:latin typeface="Segoe UI"/>
                <a:cs typeface="Segoe UI"/>
              </a:rPr>
              <a:t>	     </a:t>
            </a:r>
            <a:r>
              <a:rPr lang="en-US" altLang="en-US" sz="3200" u="sng" dirty="0">
                <a:solidFill>
                  <a:schemeClr val="tx1"/>
                </a:solidFill>
                <a:latin typeface="Segoe UI"/>
                <a:cs typeface="Segoe UI"/>
              </a:rPr>
              <a:t>x  9.7 %   </a:t>
            </a:r>
            <a:endParaRPr lang="en-US" altLang="en-US" sz="3200" u="sng" dirty="0">
              <a:solidFill>
                <a:schemeClr val="tx1"/>
              </a:solidFill>
              <a:latin typeface="Segoe UI" panose="020B0502040204020203" pitchFamily="34" charset="0"/>
              <a:cs typeface="Segoe UI" panose="020B0502040204020203" pitchFamily="34" charset="0"/>
            </a:endParaRPr>
          </a:p>
          <a:p>
            <a:pPr>
              <a:lnSpc>
                <a:spcPct val="90000"/>
              </a:lnSpc>
              <a:spcBef>
                <a:spcPct val="20000"/>
              </a:spcBef>
              <a:spcAft>
                <a:spcPct val="5000"/>
              </a:spcAft>
              <a:buClr>
                <a:srgbClr val="FFFF00"/>
              </a:buClr>
              <a:buSzPct val="80000"/>
              <a:buNone/>
            </a:pPr>
            <a:r>
              <a:rPr lang="en-US" altLang="en-US" sz="3200" dirty="0">
                <a:solidFill>
                  <a:schemeClr val="tx1"/>
                </a:solidFill>
                <a:latin typeface="Segoe UI"/>
                <a:cs typeface="Segoe UI"/>
              </a:rPr>
              <a:t>		   21.5 </a:t>
            </a:r>
            <a:r>
              <a:rPr lang="en-US" altLang="en-US" sz="3200" dirty="0" err="1">
                <a:solidFill>
                  <a:schemeClr val="tx1"/>
                </a:solidFill>
                <a:latin typeface="Segoe UI"/>
                <a:cs typeface="Segoe UI"/>
              </a:rPr>
              <a:t>hrs</a:t>
            </a:r>
            <a:r>
              <a:rPr lang="en-US" altLang="en-US" sz="3200" dirty="0">
                <a:solidFill>
                  <a:schemeClr val="tx1"/>
                </a:solidFill>
                <a:latin typeface="Segoe UI"/>
                <a:cs typeface="Segoe UI"/>
              </a:rPr>
              <a:t> </a:t>
            </a:r>
            <a:r>
              <a:rPr lang="en-US" altLang="en-US" sz="3200" dirty="0">
                <a:solidFill>
                  <a:srgbClr val="FF0000"/>
                </a:solidFill>
                <a:latin typeface="Segoe UI"/>
                <a:cs typeface="Segoe UI"/>
              </a:rPr>
              <a:t>+</a:t>
            </a:r>
          </a:p>
        </p:txBody>
      </p:sp>
      <p:sp>
        <p:nvSpPr>
          <p:cNvPr id="9" name="TextBox 8"/>
          <p:cNvSpPr txBox="1"/>
          <p:nvPr/>
        </p:nvSpPr>
        <p:spPr>
          <a:xfrm>
            <a:off x="1839310" y="4915993"/>
            <a:ext cx="8870731" cy="1815882"/>
          </a:xfrm>
          <a:prstGeom prst="rect">
            <a:avLst/>
          </a:prstGeom>
          <a:noFill/>
        </p:spPr>
        <p:txBody>
          <a:bodyPr wrap="square" rtlCol="0">
            <a:spAutoFit/>
          </a:bodyPr>
          <a:lstStyle/>
          <a:p>
            <a:pPr marL="514350" indent="-514350">
              <a:spcAft>
                <a:spcPct val="50000"/>
              </a:spcAft>
              <a:buClr>
                <a:srgbClr val="FF0000"/>
              </a:buClr>
              <a:buSzPct val="100000"/>
              <a:buBlip>
                <a:blip r:embed="rId3"/>
              </a:buBlip>
              <a:defRPr/>
            </a:pPr>
            <a:r>
              <a:rPr lang="en-US" altLang="en-US" sz="3200">
                <a:latin typeface="Segoe UI" panose="020B0502040204020203" pitchFamily="34" charset="0"/>
                <a:cs typeface="Segoe UI" panose="020B0502040204020203" pitchFamily="34" charset="0"/>
              </a:rPr>
              <a:t>Receive Suspension Memo</a:t>
            </a:r>
          </a:p>
          <a:p>
            <a:pPr marL="514350" indent="-514350">
              <a:spcAft>
                <a:spcPct val="50000"/>
              </a:spcAft>
              <a:buClr>
                <a:srgbClr val="FF0000"/>
              </a:buClr>
              <a:buSzPct val="100000"/>
              <a:buBlip>
                <a:blip r:embed="rId3"/>
              </a:buBlip>
              <a:defRPr/>
            </a:pPr>
            <a:r>
              <a:rPr lang="en-US" altLang="en-US" sz="3200">
                <a:latin typeface="Segoe UI" panose="020B0502040204020203" pitchFamily="34" charset="0"/>
                <a:cs typeface="Segoe UI" panose="020B0502040204020203" pitchFamily="34" charset="0"/>
              </a:rPr>
              <a:t>File Appeal packet within 3 days with    Appeal Committee, then college President</a:t>
            </a:r>
            <a:endParaRPr lang="en-US" sz="3200">
              <a:latin typeface="Segoe UI" panose="020B0502040204020203" pitchFamily="34" charset="0"/>
              <a:cs typeface="Segoe UI" panose="020B0502040204020203" pitchFamily="34" charset="0"/>
            </a:endParaRPr>
          </a:p>
        </p:txBody>
      </p:sp>
      <p:sp>
        <p:nvSpPr>
          <p:cNvPr id="11" name="Text Placeholder 9">
            <a:extLst>
              <a:ext uri="{FF2B5EF4-FFF2-40B4-BE49-F238E27FC236}">
                <a16:creationId xmlns:a16="http://schemas.microsoft.com/office/drawing/2014/main" id="{A1DCCA58-F3CA-4A3B-B049-FEB8ADB38F78}"/>
              </a:ext>
            </a:extLst>
          </p:cNvPr>
          <p:cNvSpPr>
            <a:spLocks noGrp="1"/>
          </p:cNvSpPr>
          <p:nvPr>
            <p:ph type="body" sz="half" idx="2"/>
          </p:nvPr>
        </p:nvSpPr>
        <p:spPr>
          <a:xfrm rot="16200000" flipH="1">
            <a:off x="-1962630" y="2736086"/>
            <a:ext cx="6438990" cy="1390557"/>
          </a:xfrm>
        </p:spPr>
        <p:txBody>
          <a:bodyPr>
            <a:normAutofit/>
          </a:bodyPr>
          <a:lstStyle/>
          <a:p>
            <a:pPr algn="ctr"/>
            <a:r>
              <a:rPr lang="en-US" sz="4400" i="1" dirty="0">
                <a:latin typeface="Segoe UI Black" panose="020B0A02040204020203" pitchFamily="34" charset="0"/>
                <a:ea typeface="Segoe UI Black" panose="020B0A02040204020203" pitchFamily="34" charset="0"/>
              </a:rPr>
              <a:t>Attendance Policy</a:t>
            </a:r>
          </a:p>
        </p:txBody>
      </p:sp>
      <p:grpSp>
        <p:nvGrpSpPr>
          <p:cNvPr id="10" name="Group 9">
            <a:extLst>
              <a:ext uri="{FF2B5EF4-FFF2-40B4-BE49-F238E27FC236}">
                <a16:creationId xmlns:a16="http://schemas.microsoft.com/office/drawing/2014/main" id="{C23570DD-CEB5-4FDE-93C8-B7DEFDDBFCCE}"/>
              </a:ext>
            </a:extLst>
          </p:cNvPr>
          <p:cNvGrpSpPr/>
          <p:nvPr/>
        </p:nvGrpSpPr>
        <p:grpSpPr>
          <a:xfrm>
            <a:off x="6663778" y="3384882"/>
            <a:ext cx="1378482" cy="978729"/>
            <a:chOff x="2830655" y="3346525"/>
            <a:chExt cx="1378482" cy="978729"/>
          </a:xfrm>
        </p:grpSpPr>
        <p:sp>
          <p:nvSpPr>
            <p:cNvPr id="12" name="Arrow: Right 11">
              <a:extLst>
                <a:ext uri="{FF2B5EF4-FFF2-40B4-BE49-F238E27FC236}">
                  <a16:creationId xmlns:a16="http://schemas.microsoft.com/office/drawing/2014/main" id="{7322EA51-E5B8-49B1-B434-92AC76C75F5F}"/>
                </a:ext>
              </a:extLst>
            </p:cNvPr>
            <p:cNvSpPr/>
            <p:nvPr/>
          </p:nvSpPr>
          <p:spPr>
            <a:xfrm rot="20576951">
              <a:off x="2946395" y="3346525"/>
              <a:ext cx="1262742" cy="978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A8A1C13-CB19-4A30-93E9-A5E4AF59D107}"/>
                </a:ext>
              </a:extLst>
            </p:cNvPr>
            <p:cNvSpPr txBox="1"/>
            <p:nvPr/>
          </p:nvSpPr>
          <p:spPr>
            <a:xfrm rot="20527301">
              <a:off x="2830655" y="3537239"/>
              <a:ext cx="1233340" cy="646331"/>
            </a:xfrm>
            <a:prstGeom prst="rect">
              <a:avLst/>
            </a:prstGeom>
            <a:noFill/>
          </p:spPr>
          <p:txBody>
            <a:bodyPr wrap="square" rtlCol="0" anchor="t">
              <a:spAutoFit/>
            </a:bodyPr>
            <a:lstStyle/>
            <a:p>
              <a:pPr algn="ctr"/>
              <a:r>
                <a:rPr lang="en-US" dirty="0">
                  <a:solidFill>
                    <a:schemeClr val="bg1"/>
                  </a:solidFill>
                  <a:ea typeface="Segoe UI Black"/>
                </a:rPr>
                <a:t>Ex: after 1</a:t>
              </a:r>
              <a:r>
                <a:rPr lang="en-US" baseline="30000" dirty="0">
                  <a:solidFill>
                    <a:schemeClr val="bg1"/>
                  </a:solidFill>
                  <a:ea typeface="Segoe UI Black"/>
                </a:rPr>
                <a:t>st</a:t>
              </a:r>
              <a:r>
                <a:rPr lang="en-US" dirty="0">
                  <a:solidFill>
                    <a:schemeClr val="bg1"/>
                  </a:solidFill>
                  <a:ea typeface="Segoe UI Black"/>
                </a:rPr>
                <a:t> of term</a:t>
              </a:r>
            </a:p>
          </p:txBody>
        </p:sp>
      </p:grpSp>
    </p:spTree>
    <p:extLst>
      <p:ext uri="{BB962C8B-B14F-4D97-AF65-F5344CB8AC3E}">
        <p14:creationId xmlns:p14="http://schemas.microsoft.com/office/powerpoint/2010/main" val="2125226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6156873"/>
          </a:xfrm>
        </p:spPr>
        <p:txBody>
          <a:bodyPr>
            <a:normAutofit/>
          </a:bodyPr>
          <a:lstStyle/>
          <a:p>
            <a:pPr marL="0" indent="0" algn="ctr">
              <a:lnSpc>
                <a:spcPct val="100000"/>
              </a:lnSpc>
              <a:spcBef>
                <a:spcPts val="0"/>
              </a:spcBef>
              <a:spcAft>
                <a:spcPts val="0"/>
              </a:spcAft>
              <a:buClr>
                <a:srgbClr val="FF0000"/>
              </a:buClr>
              <a:buSzPct val="80000"/>
              <a:buNone/>
            </a:pPr>
            <a:r>
              <a:rPr lang="en-US" altLang="en-US" sz="48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Appeals Process</a:t>
            </a:r>
          </a:p>
          <a:p>
            <a:pPr marL="201168" lvl="1" indent="0">
              <a:lnSpc>
                <a:spcPct val="100000"/>
              </a:lnSpc>
              <a:spcBef>
                <a:spcPct val="50000"/>
              </a:spcBef>
              <a:spcAft>
                <a:spcPct val="5000"/>
              </a:spcAft>
              <a:buClr>
                <a:srgbClr val="FF0000"/>
              </a:buClr>
              <a:buSzPct val="80000"/>
              <a:buNone/>
            </a:pPr>
            <a:endParaRPr lang="en-US" altLang="en-US" sz="2200" dirty="0">
              <a:solidFill>
                <a:schemeClr val="tx1"/>
              </a:solidFill>
              <a:latin typeface="Segoe UI" panose="020B0502040204020203" pitchFamily="34" charset="0"/>
              <a:cs typeface="Segoe UI" panose="020B0502040204020203" pitchFamily="34" charset="0"/>
            </a:endParaRPr>
          </a:p>
        </p:txBody>
      </p:sp>
      <p:sp>
        <p:nvSpPr>
          <p:cNvPr id="3" name="TextBox 2"/>
          <p:cNvSpPr txBox="1"/>
          <p:nvPr/>
        </p:nvSpPr>
        <p:spPr>
          <a:xfrm>
            <a:off x="2328143" y="1555005"/>
            <a:ext cx="5728139" cy="2400657"/>
          </a:xfrm>
          <a:prstGeom prst="rect">
            <a:avLst/>
          </a:prstGeom>
          <a:noFill/>
        </p:spPr>
        <p:txBody>
          <a:bodyPr wrap="square" rtlCol="0">
            <a:spAutoFit/>
          </a:bodyPr>
          <a:lstStyle/>
          <a:p>
            <a:r>
              <a:rPr lang="en-US" sz="2800" dirty="0">
                <a:latin typeface="Segoe UI" panose="020B0502040204020203" pitchFamily="34" charset="0"/>
                <a:cs typeface="Segoe UI" panose="020B0502040204020203" pitchFamily="34" charset="0"/>
              </a:rPr>
              <a:t>Appeal Packet consists of:</a:t>
            </a:r>
          </a:p>
          <a:p>
            <a:r>
              <a:rPr lang="en-US" sz="1000" dirty="0">
                <a:latin typeface="Segoe UI" panose="020B0502040204020203" pitchFamily="34" charset="0"/>
                <a:cs typeface="Segoe UI" panose="020B0502040204020203" pitchFamily="34" charset="0"/>
              </a:rPr>
              <a:t>                 </a:t>
            </a:r>
          </a:p>
          <a:p>
            <a:pPr marL="285750" indent="-285750">
              <a:buBlip>
                <a:blip r:embed="rId3"/>
              </a:buBlip>
            </a:pPr>
            <a:r>
              <a:rPr lang="en-US" sz="2800" dirty="0">
                <a:latin typeface="Segoe UI" panose="020B0502040204020203" pitchFamily="34" charset="0"/>
                <a:cs typeface="Segoe UI" panose="020B0502040204020203" pitchFamily="34" charset="0"/>
              </a:rPr>
              <a:t> Absence Report</a:t>
            </a:r>
          </a:p>
          <a:p>
            <a:pPr marL="285750" indent="-285750">
              <a:buBlip>
                <a:blip r:embed="rId3"/>
              </a:buBlip>
            </a:pPr>
            <a:r>
              <a:rPr lang="en-US" sz="2800" dirty="0">
                <a:latin typeface="Segoe UI" panose="020B0502040204020203" pitchFamily="34" charset="0"/>
                <a:cs typeface="Segoe UI" panose="020B0502040204020203" pitchFamily="34" charset="0"/>
              </a:rPr>
              <a:t> Written Appeal</a:t>
            </a:r>
          </a:p>
          <a:p>
            <a:pPr marL="285750" indent="-285750">
              <a:buBlip>
                <a:blip r:embed="rId3"/>
              </a:buBlip>
            </a:pPr>
            <a:r>
              <a:rPr lang="en-US" sz="2800" dirty="0">
                <a:latin typeface="Segoe UI" panose="020B0502040204020203" pitchFamily="34" charset="0"/>
                <a:cs typeface="Segoe UI" panose="020B0502040204020203" pitchFamily="34" charset="0"/>
              </a:rPr>
              <a:t> Absence Documentation </a:t>
            </a:r>
          </a:p>
          <a:p>
            <a:pPr marL="285750" indent="-285750">
              <a:buBlip>
                <a:blip r:embed="rId3"/>
              </a:buBlip>
            </a:pPr>
            <a:r>
              <a:rPr lang="en-US" sz="2800" dirty="0">
                <a:latin typeface="Segoe UI" panose="020B0502040204020203" pitchFamily="34" charset="0"/>
                <a:cs typeface="Segoe UI" panose="020B0502040204020203" pitchFamily="34" charset="0"/>
              </a:rPr>
              <a:t> Transcript</a:t>
            </a:r>
          </a:p>
        </p:txBody>
      </p:sp>
      <p:sp>
        <p:nvSpPr>
          <p:cNvPr id="10" name="TextBox 9"/>
          <p:cNvSpPr txBox="1"/>
          <p:nvPr/>
        </p:nvSpPr>
        <p:spPr>
          <a:xfrm>
            <a:off x="1944411" y="4586246"/>
            <a:ext cx="9942788" cy="1977464"/>
          </a:xfrm>
          <a:prstGeom prst="rect">
            <a:avLst/>
          </a:prstGeom>
          <a:noFill/>
        </p:spPr>
        <p:txBody>
          <a:bodyPr wrap="square" rtlCol="0" anchor="t">
            <a:spAutoFit/>
          </a:bodyPr>
          <a:lstStyle/>
          <a:p>
            <a:r>
              <a:rPr lang="en-US" sz="2800" dirty="0">
                <a:latin typeface="Segoe UI"/>
                <a:cs typeface="Segoe UI"/>
              </a:rPr>
              <a:t>Appeal Committee consists of 4 rotating faculty/staff who:</a:t>
            </a:r>
          </a:p>
          <a:p>
            <a:r>
              <a:rPr lang="en-US" sz="1050" dirty="0">
                <a:latin typeface="Segoe UI"/>
                <a:cs typeface="Segoe UI"/>
              </a:rPr>
              <a:t>                 </a:t>
            </a:r>
            <a:endParaRPr lang="en-US" sz="1050" dirty="0">
              <a:latin typeface="Segoe UI" panose="020B0502040204020203" pitchFamily="34" charset="0"/>
              <a:cs typeface="Segoe UI" panose="020B0502040204020203" pitchFamily="34" charset="0"/>
            </a:endParaRPr>
          </a:p>
          <a:p>
            <a:pPr marL="285750" indent="-285750">
              <a:buBlip>
                <a:blip r:embed="rId3"/>
              </a:buBlip>
            </a:pPr>
            <a:r>
              <a:rPr lang="en-US" sz="2800" dirty="0">
                <a:latin typeface="Segoe UI"/>
                <a:cs typeface="Segoe UI"/>
              </a:rPr>
              <a:t> Review appeal packet</a:t>
            </a:r>
          </a:p>
          <a:p>
            <a:pPr marL="285750" indent="-285750">
              <a:buBlip>
                <a:blip r:embed="rId3"/>
              </a:buBlip>
            </a:pPr>
            <a:r>
              <a:rPr lang="en-US" sz="2800" dirty="0">
                <a:latin typeface="Segoe UI"/>
                <a:cs typeface="Segoe UI"/>
              </a:rPr>
              <a:t> Make individual recommendations to the college president to grant or deny appeal</a:t>
            </a:r>
          </a:p>
        </p:txBody>
      </p:sp>
      <p:sp>
        <p:nvSpPr>
          <p:cNvPr id="6" name="Text Placeholder 5">
            <a:extLst>
              <a:ext uri="{FF2B5EF4-FFF2-40B4-BE49-F238E27FC236}">
                <a16:creationId xmlns:a16="http://schemas.microsoft.com/office/drawing/2014/main" id="{3378F165-EB58-4810-9B2E-434477FC3A5A}"/>
              </a:ext>
            </a:extLst>
          </p:cNvPr>
          <p:cNvSpPr>
            <a:spLocks noGrp="1"/>
          </p:cNvSpPr>
          <p:nvPr>
            <p:ph type="body" sz="half" idx="2"/>
          </p:nvPr>
        </p:nvSpPr>
        <p:spPr/>
        <p:txBody>
          <a:bodyPr/>
          <a:lstStyle/>
          <a:p>
            <a:endParaRPr lang="en-US" dirty="0"/>
          </a:p>
          <a:p>
            <a:endParaRPr lang="en-US" dirty="0"/>
          </a:p>
          <a:p>
            <a:endParaRPr lang="en-US" dirty="0"/>
          </a:p>
        </p:txBody>
      </p:sp>
      <p:sp>
        <p:nvSpPr>
          <p:cNvPr id="8" name="Text Placeholder 9">
            <a:extLst>
              <a:ext uri="{FF2B5EF4-FFF2-40B4-BE49-F238E27FC236}">
                <a16:creationId xmlns:a16="http://schemas.microsoft.com/office/drawing/2014/main" id="{2683425B-C41B-49D7-AFC6-B03DBAF5A5BC}"/>
              </a:ext>
            </a:extLst>
          </p:cNvPr>
          <p:cNvSpPr txBox="1">
            <a:spLocks/>
          </p:cNvSpPr>
          <p:nvPr/>
        </p:nvSpPr>
        <p:spPr>
          <a:xfrm rot="16200000" flipH="1">
            <a:off x="-1970363" y="2648936"/>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Attendance Policy</a:t>
            </a:r>
          </a:p>
        </p:txBody>
      </p:sp>
    </p:spTree>
    <p:extLst>
      <p:ext uri="{BB962C8B-B14F-4D97-AF65-F5344CB8AC3E}">
        <p14:creationId xmlns:p14="http://schemas.microsoft.com/office/powerpoint/2010/main" val="3337233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379668"/>
            <a:ext cx="10047889" cy="1185725"/>
          </a:xfrm>
        </p:spPr>
        <p:txBody>
          <a:bodyPr anchor="ctr">
            <a:normAutofit/>
          </a:bodyPr>
          <a:lstStyle/>
          <a:p>
            <a:pPr marL="0" indent="0" algn="ctr">
              <a:lnSpc>
                <a:spcPct val="100000"/>
              </a:lnSpc>
              <a:spcBef>
                <a:spcPts val="0"/>
              </a:spcBef>
              <a:spcAft>
                <a:spcPts val="0"/>
              </a:spcAft>
              <a:buClr>
                <a:srgbClr val="FF0000"/>
              </a:buClr>
              <a:buSzPct val="80000"/>
              <a:buNone/>
            </a:pPr>
            <a:r>
              <a:rPr lang="en-US" altLang="en-US" sz="40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Presidential Determination of Appeal</a:t>
            </a:r>
          </a:p>
        </p:txBody>
      </p:sp>
      <p:grpSp>
        <p:nvGrpSpPr>
          <p:cNvPr id="5" name="Group 4"/>
          <p:cNvGrpSpPr/>
          <p:nvPr/>
        </p:nvGrpSpPr>
        <p:grpSpPr>
          <a:xfrm>
            <a:off x="2140474" y="1988987"/>
            <a:ext cx="9746725" cy="3376833"/>
            <a:chOff x="2129964" y="619381"/>
            <a:chExt cx="9489070" cy="16968000"/>
          </a:xfrm>
        </p:grpSpPr>
        <p:sp>
          <p:nvSpPr>
            <p:cNvPr id="6" name="Text Box 5"/>
            <p:cNvSpPr txBox="1">
              <a:spLocks noChangeArrowheads="1"/>
            </p:cNvSpPr>
            <p:nvPr/>
          </p:nvSpPr>
          <p:spPr bwMode="auto">
            <a:xfrm>
              <a:off x="7288772" y="619381"/>
              <a:ext cx="433026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lgn="ctr" eaLnBrk="1" hangingPunct="1">
                <a:lnSpc>
                  <a:spcPct val="90000"/>
                </a:lnSpc>
                <a:spcBef>
                  <a:spcPct val="20000"/>
                </a:spcBef>
                <a:spcAft>
                  <a:spcPct val="50000"/>
                </a:spcAft>
                <a:buSzPct val="80000"/>
                <a:buFont typeface="Wingdings" panose="05000000000000000000" pitchFamily="2" charset="2"/>
                <a:buNone/>
              </a:pPr>
              <a:endParaRPr lang="en-US" altLang="en-US" sz="3200">
                <a:solidFill>
                  <a:schemeClr val="tx1"/>
                </a:solidFill>
                <a:latin typeface="Segoe UI" panose="020B0502040204020203" pitchFamily="34" charset="0"/>
                <a:cs typeface="Segoe UI" panose="020B0502040204020203" pitchFamily="34" charset="0"/>
              </a:endParaRPr>
            </a:p>
          </p:txBody>
        </p:sp>
        <p:sp>
          <p:nvSpPr>
            <p:cNvPr id="7" name="Text Box 6"/>
            <p:cNvSpPr txBox="1">
              <a:spLocks noChangeArrowheads="1"/>
            </p:cNvSpPr>
            <p:nvPr/>
          </p:nvSpPr>
          <p:spPr bwMode="auto">
            <a:xfrm>
              <a:off x="2129964" y="3681872"/>
              <a:ext cx="4111470" cy="1390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buBlip>
                  <a:blip r:embed="rId3"/>
                </a:buBlip>
              </a:pPr>
              <a:r>
                <a:rPr lang="en-US" sz="2400" dirty="0">
                  <a:solidFill>
                    <a:schemeClr val="tx1"/>
                  </a:solidFill>
                  <a:latin typeface="Segoe UI" panose="020B0502040204020203" pitchFamily="34" charset="0"/>
                  <a:cs typeface="Segoe UI" panose="020B0502040204020203" pitchFamily="34" charset="0"/>
                </a:rPr>
                <a:t> Attendance Probation</a:t>
              </a:r>
            </a:p>
            <a:p>
              <a:pPr>
                <a:buBlip>
                  <a:blip r:embed="rId3"/>
                </a:buBlip>
              </a:pPr>
              <a:r>
                <a:rPr lang="en-US" sz="2400" dirty="0">
                  <a:solidFill>
                    <a:schemeClr val="tx1"/>
                  </a:solidFill>
                  <a:latin typeface="Segoe UI" panose="020B0502040204020203" pitchFamily="34" charset="0"/>
                  <a:cs typeface="Segoe UI" panose="020B0502040204020203" pitchFamily="34" charset="0"/>
                </a:rPr>
                <a:t> No more absences until end of trimester</a:t>
              </a:r>
            </a:p>
            <a:p>
              <a:pPr>
                <a:buBlip>
                  <a:blip r:embed="rId3"/>
                </a:buBlip>
              </a:pPr>
              <a:r>
                <a:rPr lang="en-US" sz="2400" dirty="0">
                  <a:solidFill>
                    <a:schemeClr val="tx1"/>
                  </a:solidFill>
                  <a:latin typeface="Segoe UI" panose="020B0502040204020203" pitchFamily="34" charset="0"/>
                  <a:cs typeface="Segoe UI" panose="020B0502040204020203" pitchFamily="34" charset="0"/>
                </a:rPr>
                <a:t>  Except documented rarest case of emergency</a:t>
              </a:r>
            </a:p>
            <a:p>
              <a:pPr>
                <a:buBlip>
                  <a:blip r:embed="rId3"/>
                </a:buBlip>
              </a:pPr>
              <a:r>
                <a:rPr lang="en-US" sz="2400" dirty="0">
                  <a:solidFill>
                    <a:schemeClr val="tx1"/>
                  </a:solidFill>
                  <a:latin typeface="Segoe UI" panose="020B0502040204020203" pitchFamily="34" charset="0"/>
                  <a:cs typeface="Segoe UI" panose="020B0502040204020203" pitchFamily="34" charset="0"/>
                </a:rPr>
                <a:t> Start fresh next trimester</a:t>
              </a:r>
            </a:p>
          </p:txBody>
        </p:sp>
      </p:grpSp>
      <p:sp>
        <p:nvSpPr>
          <p:cNvPr id="8" name="Text Box 6"/>
          <p:cNvSpPr txBox="1">
            <a:spLocks noChangeArrowheads="1"/>
          </p:cNvSpPr>
          <p:nvPr/>
        </p:nvSpPr>
        <p:spPr bwMode="auto">
          <a:xfrm>
            <a:off x="7024305" y="2617078"/>
            <a:ext cx="3971073" cy="276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buBlip>
                <a:blip r:embed="rId3"/>
              </a:buBlip>
            </a:pPr>
            <a:r>
              <a:rPr lang="en-US" sz="2400" dirty="0">
                <a:solidFill>
                  <a:schemeClr val="tx1"/>
                </a:solidFill>
                <a:latin typeface="Segoe UI" panose="020B0502040204020203" pitchFamily="34" charset="0"/>
                <a:cs typeface="Segoe UI" panose="020B0502040204020203" pitchFamily="34" charset="0"/>
              </a:rPr>
              <a:t> Enrollment is Terminated</a:t>
            </a:r>
          </a:p>
          <a:p>
            <a:pPr>
              <a:buBlip>
                <a:blip r:embed="rId3"/>
              </a:buBlip>
            </a:pPr>
            <a:r>
              <a:rPr lang="en-US" sz="2400" dirty="0">
                <a:solidFill>
                  <a:schemeClr val="tx1"/>
                </a:solidFill>
                <a:latin typeface="Segoe UI" panose="020B0502040204020203" pitchFamily="34" charset="0"/>
                <a:cs typeface="Segoe UI" panose="020B0502040204020203" pitchFamily="34" charset="0"/>
              </a:rPr>
              <a:t> Can re-apply anytime online</a:t>
            </a:r>
          </a:p>
          <a:p>
            <a:pPr>
              <a:buBlip>
                <a:blip r:embed="rId3"/>
              </a:buBlip>
            </a:pPr>
            <a:r>
              <a:rPr lang="en-US" sz="2400" dirty="0">
                <a:solidFill>
                  <a:schemeClr val="tx1"/>
                </a:solidFill>
                <a:latin typeface="Segoe UI" panose="020B0502040204020203" pitchFamily="34" charset="0"/>
                <a:cs typeface="Segoe UI" panose="020B0502040204020203" pitchFamily="34" charset="0"/>
              </a:rPr>
              <a:t> Must sit out a full term</a:t>
            </a:r>
          </a:p>
          <a:p>
            <a:pPr>
              <a:buBlip>
                <a:blip r:embed="rId3"/>
              </a:buBlip>
            </a:pPr>
            <a:r>
              <a:rPr lang="en-US" sz="2400" dirty="0">
                <a:solidFill>
                  <a:schemeClr val="tx1"/>
                </a:solidFill>
                <a:latin typeface="Segoe UI" panose="020B0502040204020203" pitchFamily="34" charset="0"/>
                <a:cs typeface="Segoe UI" panose="020B0502040204020203" pitchFamily="34" charset="0"/>
              </a:rPr>
              <a:t> Waiting List policy   applies</a:t>
            </a:r>
          </a:p>
        </p:txBody>
      </p:sp>
      <p:sp>
        <p:nvSpPr>
          <p:cNvPr id="10" name="Text Placeholder 2">
            <a:extLst>
              <a:ext uri="{FF2B5EF4-FFF2-40B4-BE49-F238E27FC236}">
                <a16:creationId xmlns:a16="http://schemas.microsoft.com/office/drawing/2014/main" id="{81F793CF-26A5-4CD7-8F84-97425CAA7B70}"/>
              </a:ext>
            </a:extLst>
          </p:cNvPr>
          <p:cNvSpPr txBox="1">
            <a:spLocks/>
          </p:cNvSpPr>
          <p:nvPr/>
        </p:nvSpPr>
        <p:spPr>
          <a:xfrm>
            <a:off x="2171237" y="2034305"/>
            <a:ext cx="4937760" cy="73628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3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cap="all">
                <a:solidFill>
                  <a:srgbClr val="00206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Appeal Granted</a:t>
            </a:r>
            <a:endParaRPr lang="en-US" sz="2000"/>
          </a:p>
        </p:txBody>
      </p:sp>
      <p:sp>
        <p:nvSpPr>
          <p:cNvPr id="3" name="TextBox 2">
            <a:extLst>
              <a:ext uri="{FF2B5EF4-FFF2-40B4-BE49-F238E27FC236}">
                <a16:creationId xmlns:a16="http://schemas.microsoft.com/office/drawing/2014/main" id="{6F803974-C347-4719-8125-BCBEC30ED318}"/>
              </a:ext>
            </a:extLst>
          </p:cNvPr>
          <p:cNvSpPr txBox="1"/>
          <p:nvPr/>
        </p:nvSpPr>
        <p:spPr>
          <a:xfrm>
            <a:off x="6863254" y="2034305"/>
            <a:ext cx="3455581" cy="400110"/>
          </a:xfrm>
          <a:prstGeom prst="rect">
            <a:avLst/>
          </a:prstGeom>
          <a:noFill/>
        </p:spPr>
        <p:txBody>
          <a:bodyPr wrap="square" rtlCol="0">
            <a:spAutoFit/>
          </a:bodyPr>
          <a:lstStyle/>
          <a:p>
            <a:r>
              <a:rPr lang="en-US" sz="2000" cap="all">
                <a:solidFill>
                  <a:srgbClr val="00206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Appeal Denied</a:t>
            </a:r>
          </a:p>
        </p:txBody>
      </p:sp>
      <p:sp>
        <p:nvSpPr>
          <p:cNvPr id="11" name="Text Placeholder 10">
            <a:extLst>
              <a:ext uri="{FF2B5EF4-FFF2-40B4-BE49-F238E27FC236}">
                <a16:creationId xmlns:a16="http://schemas.microsoft.com/office/drawing/2014/main" id="{A77963C2-F885-42CB-82D9-9860B69D8A1D}"/>
              </a:ext>
            </a:extLst>
          </p:cNvPr>
          <p:cNvSpPr>
            <a:spLocks noGrp="1"/>
          </p:cNvSpPr>
          <p:nvPr>
            <p:ph type="body" sz="half" idx="2"/>
          </p:nvPr>
        </p:nvSpPr>
        <p:spPr/>
        <p:txBody>
          <a:bodyPr/>
          <a:lstStyle/>
          <a:p>
            <a:endParaRPr lang="en-US" dirty="0"/>
          </a:p>
          <a:p>
            <a:endParaRPr lang="en-US" dirty="0"/>
          </a:p>
          <a:p>
            <a:endParaRPr lang="en-US" dirty="0"/>
          </a:p>
        </p:txBody>
      </p:sp>
      <p:sp>
        <p:nvSpPr>
          <p:cNvPr id="12" name="Text Placeholder 9">
            <a:extLst>
              <a:ext uri="{FF2B5EF4-FFF2-40B4-BE49-F238E27FC236}">
                <a16:creationId xmlns:a16="http://schemas.microsoft.com/office/drawing/2014/main" id="{AF2FE690-7372-46B4-89E9-72F467F3C9CD}"/>
              </a:ext>
            </a:extLst>
          </p:cNvPr>
          <p:cNvSpPr txBox="1">
            <a:spLocks/>
          </p:cNvSpPr>
          <p:nvPr/>
        </p:nvSpPr>
        <p:spPr>
          <a:xfrm rot="16200000" flipH="1">
            <a:off x="-1908717" y="2733721"/>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Attendance Policy</a:t>
            </a:r>
          </a:p>
        </p:txBody>
      </p:sp>
    </p:spTree>
    <p:extLst>
      <p:ext uri="{BB962C8B-B14F-4D97-AF65-F5344CB8AC3E}">
        <p14:creationId xmlns:p14="http://schemas.microsoft.com/office/powerpoint/2010/main" val="2137964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1185725"/>
          </a:xfrm>
        </p:spPr>
        <p:txBody>
          <a:bodyPr anchor="ctr">
            <a:normAutofit/>
          </a:bodyPr>
          <a:lstStyle/>
          <a:p>
            <a:pPr marL="0" indent="0" algn="ctr">
              <a:lnSpc>
                <a:spcPct val="100000"/>
              </a:lnSpc>
              <a:spcBef>
                <a:spcPts val="0"/>
              </a:spcBef>
              <a:spcAft>
                <a:spcPts val="0"/>
              </a:spcAft>
              <a:buClr>
                <a:srgbClr val="FF0000"/>
              </a:buClr>
              <a:buSzPct val="80000"/>
              <a:buNone/>
            </a:pPr>
            <a:r>
              <a:rPr lang="en-US" altLang="en-US" sz="44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Tardiness – 30 Minute Clock</a:t>
            </a:r>
          </a:p>
        </p:txBody>
      </p:sp>
      <p:sp>
        <p:nvSpPr>
          <p:cNvPr id="8" name="Text Box 6"/>
          <p:cNvSpPr txBox="1">
            <a:spLocks noChangeArrowheads="1"/>
          </p:cNvSpPr>
          <p:nvPr/>
        </p:nvSpPr>
        <p:spPr bwMode="auto">
          <a:xfrm>
            <a:off x="2214394" y="2260831"/>
            <a:ext cx="3789131" cy="389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buBlip>
                <a:blip r:embed="rId3"/>
              </a:buBlip>
            </a:pPr>
            <a:r>
              <a:rPr lang="en-US" sz="2400" dirty="0">
                <a:solidFill>
                  <a:schemeClr val="tx1"/>
                </a:solidFill>
                <a:latin typeface="Segoe UI" panose="020B0502040204020203" pitchFamily="34" charset="0"/>
                <a:cs typeface="Segoe UI" panose="020B0502040204020203" pitchFamily="34" charset="0"/>
              </a:rPr>
              <a:t> 5</a:t>
            </a:r>
            <a:r>
              <a:rPr lang="en-US" sz="2400" baseline="30000" dirty="0">
                <a:solidFill>
                  <a:schemeClr val="tx1"/>
                </a:solidFill>
                <a:latin typeface="Segoe UI" panose="020B0502040204020203" pitchFamily="34" charset="0"/>
                <a:cs typeface="Segoe UI" panose="020B0502040204020203" pitchFamily="34" charset="0"/>
              </a:rPr>
              <a:t>th</a:t>
            </a:r>
            <a:r>
              <a:rPr lang="en-US" sz="2400" dirty="0">
                <a:solidFill>
                  <a:schemeClr val="tx1"/>
                </a:solidFill>
                <a:latin typeface="Segoe UI" panose="020B0502040204020203" pitchFamily="34" charset="0"/>
                <a:cs typeface="Segoe UI" panose="020B0502040204020203" pitchFamily="34" charset="0"/>
              </a:rPr>
              <a:t> Tardy – Instructor counseling</a:t>
            </a:r>
          </a:p>
          <a:p>
            <a:pPr>
              <a:buBlip>
                <a:blip r:embed="rId3"/>
              </a:buBlip>
            </a:pPr>
            <a:r>
              <a:rPr lang="en-US" sz="2400" dirty="0">
                <a:solidFill>
                  <a:schemeClr val="tx1"/>
                </a:solidFill>
                <a:latin typeface="Segoe UI" panose="020B0502040204020203" pitchFamily="34" charset="0"/>
                <a:cs typeface="Segoe UI" panose="020B0502040204020203" pitchFamily="34" charset="0"/>
              </a:rPr>
              <a:t> 6</a:t>
            </a:r>
            <a:r>
              <a:rPr lang="en-US" sz="2400" baseline="30000" dirty="0">
                <a:solidFill>
                  <a:schemeClr val="tx1"/>
                </a:solidFill>
                <a:latin typeface="Segoe UI" panose="020B0502040204020203" pitchFamily="34" charset="0"/>
                <a:cs typeface="Segoe UI" panose="020B0502040204020203" pitchFamily="34" charset="0"/>
              </a:rPr>
              <a:t>th</a:t>
            </a:r>
            <a:r>
              <a:rPr lang="en-US" sz="2400" dirty="0">
                <a:solidFill>
                  <a:schemeClr val="tx1"/>
                </a:solidFill>
                <a:latin typeface="Segoe UI" panose="020B0502040204020203" pitchFamily="34" charset="0"/>
                <a:cs typeface="Segoe UI" panose="020B0502040204020203" pitchFamily="34" charset="0"/>
              </a:rPr>
              <a:t> Tardy – Student Services counseling &amp; submission of Tardy Success Plan</a:t>
            </a:r>
          </a:p>
          <a:p>
            <a:pPr>
              <a:buBlip>
                <a:blip r:embed="rId3"/>
              </a:buBlip>
            </a:pPr>
            <a:r>
              <a:rPr lang="en-US" sz="2400" dirty="0">
                <a:solidFill>
                  <a:schemeClr val="tx1"/>
                </a:solidFill>
                <a:latin typeface="Segoe UI" panose="020B0502040204020203" pitchFamily="34" charset="0"/>
                <a:cs typeface="Segoe UI" panose="020B0502040204020203" pitchFamily="34" charset="0"/>
              </a:rPr>
              <a:t> 7</a:t>
            </a:r>
            <a:r>
              <a:rPr lang="en-US" sz="2400" baseline="30000" dirty="0">
                <a:solidFill>
                  <a:schemeClr val="tx1"/>
                </a:solidFill>
                <a:latin typeface="Segoe UI" panose="020B0502040204020203" pitchFamily="34" charset="0"/>
                <a:cs typeface="Segoe UI" panose="020B0502040204020203" pitchFamily="34" charset="0"/>
              </a:rPr>
              <a:t>th</a:t>
            </a:r>
            <a:r>
              <a:rPr lang="en-US" sz="2400" dirty="0">
                <a:solidFill>
                  <a:schemeClr val="tx1"/>
                </a:solidFill>
                <a:latin typeface="Segoe UI" panose="020B0502040204020203" pitchFamily="34" charset="0"/>
                <a:cs typeface="Segoe UI" panose="020B0502040204020203" pitchFamily="34" charset="0"/>
              </a:rPr>
              <a:t> Tardy – Referred to college president for termination of enrollment</a:t>
            </a:r>
          </a:p>
        </p:txBody>
      </p:sp>
      <p:sp>
        <p:nvSpPr>
          <p:cNvPr id="3" name="TextBox 2">
            <a:extLst>
              <a:ext uri="{FF2B5EF4-FFF2-40B4-BE49-F238E27FC236}">
                <a16:creationId xmlns:a16="http://schemas.microsoft.com/office/drawing/2014/main" id="{6F803974-C347-4719-8125-BCBEC30ED318}"/>
              </a:ext>
            </a:extLst>
          </p:cNvPr>
          <p:cNvSpPr txBox="1"/>
          <p:nvPr/>
        </p:nvSpPr>
        <p:spPr>
          <a:xfrm>
            <a:off x="2029446" y="1793394"/>
            <a:ext cx="3974079" cy="400110"/>
          </a:xfrm>
          <a:prstGeom prst="rect">
            <a:avLst/>
          </a:prstGeom>
          <a:noFill/>
        </p:spPr>
        <p:txBody>
          <a:bodyPr wrap="square" rtlCol="0">
            <a:spAutoFit/>
          </a:bodyPr>
          <a:lstStyle/>
          <a:p>
            <a:r>
              <a:rPr lang="en-US" sz="2000" cap="all" dirty="0">
                <a:solidFill>
                  <a:srgbClr val="00206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Tardy Counseling Process</a:t>
            </a:r>
          </a:p>
        </p:txBody>
      </p:sp>
      <p:sp>
        <p:nvSpPr>
          <p:cNvPr id="6" name="Text Box 5"/>
          <p:cNvSpPr txBox="1">
            <a:spLocks noChangeArrowheads="1"/>
          </p:cNvSpPr>
          <p:nvPr/>
        </p:nvSpPr>
        <p:spPr bwMode="auto">
          <a:xfrm>
            <a:off x="13143287" y="2193504"/>
            <a:ext cx="5224723" cy="1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lgn="ctr" eaLnBrk="1" hangingPunct="1">
              <a:lnSpc>
                <a:spcPct val="90000"/>
              </a:lnSpc>
              <a:spcBef>
                <a:spcPct val="20000"/>
              </a:spcBef>
              <a:spcAft>
                <a:spcPct val="50000"/>
              </a:spcAft>
              <a:buSzPct val="80000"/>
              <a:buFont typeface="Wingdings" panose="05000000000000000000" pitchFamily="2" charset="2"/>
              <a:buNone/>
            </a:pPr>
            <a:endParaRPr lang="en-US" altLang="en-US" sz="3200">
              <a:solidFill>
                <a:schemeClr val="tx1"/>
              </a:solidFill>
              <a:latin typeface="Segoe UI" panose="020B0502040204020203" pitchFamily="34" charset="0"/>
              <a:cs typeface="Segoe UI" panose="020B0502040204020203" pitchFamily="34" charset="0"/>
            </a:endParaRPr>
          </a:p>
        </p:txBody>
      </p:sp>
      <p:sp>
        <p:nvSpPr>
          <p:cNvPr id="12" name="Text Placeholder 11">
            <a:extLst>
              <a:ext uri="{FF2B5EF4-FFF2-40B4-BE49-F238E27FC236}">
                <a16:creationId xmlns:a16="http://schemas.microsoft.com/office/drawing/2014/main" id="{5E5D02E6-EAB9-4D1D-A010-01D393153717}"/>
              </a:ext>
            </a:extLst>
          </p:cNvPr>
          <p:cNvSpPr>
            <a:spLocks noGrp="1"/>
          </p:cNvSpPr>
          <p:nvPr>
            <p:ph type="body" sz="half" idx="2"/>
          </p:nvPr>
        </p:nvSpPr>
        <p:spPr/>
        <p:txBody>
          <a:bodyPr/>
          <a:lstStyle/>
          <a:p>
            <a:endParaRPr lang="en-US" dirty="0"/>
          </a:p>
          <a:p>
            <a:endParaRPr lang="en-US" dirty="0"/>
          </a:p>
          <a:p>
            <a:endParaRPr lang="en-US" dirty="0"/>
          </a:p>
        </p:txBody>
      </p:sp>
      <p:sp>
        <p:nvSpPr>
          <p:cNvPr id="13" name="Text Placeholder 9">
            <a:extLst>
              <a:ext uri="{FF2B5EF4-FFF2-40B4-BE49-F238E27FC236}">
                <a16:creationId xmlns:a16="http://schemas.microsoft.com/office/drawing/2014/main" id="{2BDC5D0B-6FD2-4797-9A8E-93881FD940F2}"/>
              </a:ext>
            </a:extLst>
          </p:cNvPr>
          <p:cNvSpPr txBox="1">
            <a:spLocks/>
          </p:cNvSpPr>
          <p:nvPr/>
        </p:nvSpPr>
        <p:spPr>
          <a:xfrm rot="16200000" flipH="1">
            <a:off x="-2005867" y="2709309"/>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Attendance Policy</a:t>
            </a:r>
          </a:p>
        </p:txBody>
      </p:sp>
      <p:pic>
        <p:nvPicPr>
          <p:cNvPr id="15" name="Graphic 14" descr="Clock">
            <a:extLst>
              <a:ext uri="{FF2B5EF4-FFF2-40B4-BE49-F238E27FC236}">
                <a16:creationId xmlns:a16="http://schemas.microsoft.com/office/drawing/2014/main" id="{905B5D54-27F6-4904-BF9C-38AE62F472F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06432" y="3105655"/>
            <a:ext cx="1336752" cy="1336752"/>
          </a:xfrm>
          <a:prstGeom prst="rect">
            <a:avLst/>
          </a:prstGeom>
        </p:spPr>
      </p:pic>
      <p:sp>
        <p:nvSpPr>
          <p:cNvPr id="16" name="Text Box 6">
            <a:extLst>
              <a:ext uri="{FF2B5EF4-FFF2-40B4-BE49-F238E27FC236}">
                <a16:creationId xmlns:a16="http://schemas.microsoft.com/office/drawing/2014/main" id="{9784C0B3-08E1-4B2F-AE0E-86D500B30D8F}"/>
              </a:ext>
            </a:extLst>
          </p:cNvPr>
          <p:cNvSpPr txBox="1">
            <a:spLocks noChangeArrowheads="1"/>
          </p:cNvSpPr>
          <p:nvPr/>
        </p:nvSpPr>
        <p:spPr bwMode="auto">
          <a:xfrm>
            <a:off x="6644300" y="2381176"/>
            <a:ext cx="5060019" cy="384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buBlip>
                <a:blip r:embed="rId3"/>
              </a:buBlip>
            </a:pPr>
            <a:r>
              <a:rPr lang="en-US" sz="2400" dirty="0">
                <a:solidFill>
                  <a:schemeClr val="tx1">
                    <a:lumMod val="95000"/>
                    <a:lumOff val="5000"/>
                  </a:schemeClr>
                </a:solidFill>
                <a:latin typeface="Segoe UI"/>
                <a:cs typeface="Segoe UI"/>
              </a:rPr>
              <a:t> All time missed from class is recorded on a 30-minute clock</a:t>
            </a:r>
          </a:p>
          <a:p>
            <a:pPr>
              <a:buNone/>
            </a:pPr>
            <a:endParaRPr lang="en-US" sz="2400" dirty="0">
              <a:solidFill>
                <a:schemeClr val="tx1">
                  <a:lumMod val="95000"/>
                  <a:lumOff val="5000"/>
                </a:schemeClr>
              </a:solidFill>
              <a:latin typeface="Segoe UI" panose="020B0502040204020203" pitchFamily="34" charset="0"/>
              <a:cs typeface="Segoe UI" panose="020B0502040204020203" pitchFamily="34" charset="0"/>
            </a:endParaRPr>
          </a:p>
          <a:p>
            <a:pPr>
              <a:buNone/>
            </a:pPr>
            <a:endParaRPr lang="en-US" sz="2400" dirty="0">
              <a:solidFill>
                <a:schemeClr val="tx1">
                  <a:lumMod val="95000"/>
                  <a:lumOff val="5000"/>
                </a:schemeClr>
              </a:solidFill>
              <a:latin typeface="Segoe UI" panose="020B0502040204020203" pitchFamily="34" charset="0"/>
              <a:cs typeface="Segoe UI" panose="020B0502040204020203" pitchFamily="34" charset="0"/>
            </a:endParaRPr>
          </a:p>
          <a:p>
            <a:pPr>
              <a:buBlip>
                <a:blip r:embed="rId3"/>
              </a:buBlip>
            </a:pPr>
            <a:r>
              <a:rPr lang="en-US" sz="2400" dirty="0">
                <a:solidFill>
                  <a:schemeClr val="tx1">
                    <a:lumMod val="95000"/>
                    <a:lumOff val="5000"/>
                  </a:schemeClr>
                </a:solidFill>
                <a:latin typeface="Segoe UI"/>
                <a:cs typeface="Segoe UI"/>
              </a:rPr>
              <a:t> Students are expected to be</a:t>
            </a:r>
          </a:p>
          <a:p>
            <a:pPr>
              <a:buNone/>
            </a:pPr>
            <a:r>
              <a:rPr lang="en-US" sz="2400" dirty="0">
                <a:solidFill>
                  <a:schemeClr val="tx1">
                    <a:lumMod val="95000"/>
                    <a:lumOff val="5000"/>
                  </a:schemeClr>
                </a:solidFill>
                <a:latin typeface="Segoe UI"/>
                <a:cs typeface="Segoe UI"/>
              </a:rPr>
              <a:t>  </a:t>
            </a:r>
            <a:r>
              <a:rPr lang="en-US" sz="2400" dirty="0">
                <a:solidFill>
                  <a:srgbClr val="FF0000"/>
                </a:solidFill>
                <a:latin typeface="Segoe UI"/>
                <a:cs typeface="Segoe UI"/>
              </a:rPr>
              <a:t>in class </a:t>
            </a:r>
            <a:r>
              <a:rPr lang="en-US" sz="2400" dirty="0">
                <a:solidFill>
                  <a:schemeClr val="tx1">
                    <a:lumMod val="95000"/>
                    <a:lumOff val="5000"/>
                  </a:schemeClr>
                </a:solidFill>
                <a:latin typeface="Segoe UI"/>
                <a:cs typeface="Segoe UI"/>
              </a:rPr>
              <a:t>AND </a:t>
            </a:r>
            <a:r>
              <a:rPr lang="en-US" sz="2400" dirty="0">
                <a:solidFill>
                  <a:srgbClr val="FF0000"/>
                </a:solidFill>
                <a:latin typeface="Segoe UI"/>
                <a:cs typeface="Segoe UI"/>
              </a:rPr>
              <a:t>on task</a:t>
            </a:r>
            <a:endParaRPr lang="en-US" dirty="0"/>
          </a:p>
          <a:p>
            <a:pPr>
              <a:buNone/>
            </a:pPr>
            <a:r>
              <a:rPr lang="en-US" sz="2400" dirty="0">
                <a:solidFill>
                  <a:schemeClr val="tx1">
                    <a:lumMod val="95000"/>
                    <a:lumOff val="5000"/>
                  </a:schemeClr>
                </a:solidFill>
                <a:latin typeface="Segoe UI"/>
                <a:cs typeface="Segoe UI"/>
              </a:rPr>
              <a:t>        Monday – Friday           </a:t>
            </a:r>
            <a:endParaRPr lang="en-US" sz="2400" dirty="0">
              <a:solidFill>
                <a:schemeClr val="tx1">
                  <a:lumMod val="95000"/>
                  <a:lumOff val="5000"/>
                </a:schemeClr>
              </a:solidFill>
              <a:latin typeface="Segoe UI" panose="020B0502040204020203" pitchFamily="34" charset="0"/>
              <a:cs typeface="Segoe UI" panose="020B0502040204020203" pitchFamily="34" charset="0"/>
            </a:endParaRPr>
          </a:p>
          <a:p>
            <a:pPr>
              <a:buNone/>
            </a:pPr>
            <a:r>
              <a:rPr lang="en-US" sz="2400" dirty="0">
                <a:solidFill>
                  <a:schemeClr val="tx1">
                    <a:lumMod val="95000"/>
                    <a:lumOff val="5000"/>
                  </a:schemeClr>
                </a:solidFill>
                <a:latin typeface="Segoe UI"/>
                <a:cs typeface="Segoe UI"/>
              </a:rPr>
              <a:t>        8:00am – 2:30pm</a:t>
            </a:r>
          </a:p>
        </p:txBody>
      </p:sp>
    </p:spTree>
    <p:extLst>
      <p:ext uri="{BB962C8B-B14F-4D97-AF65-F5344CB8AC3E}">
        <p14:creationId xmlns:p14="http://schemas.microsoft.com/office/powerpoint/2010/main" val="2806421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1185725"/>
          </a:xfrm>
        </p:spPr>
        <p:txBody>
          <a:bodyPr anchor="ctr">
            <a:normAutofit/>
          </a:bodyPr>
          <a:lstStyle/>
          <a:p>
            <a:pPr marL="0" indent="0" algn="ctr">
              <a:lnSpc>
                <a:spcPct val="100000"/>
              </a:lnSpc>
              <a:spcBef>
                <a:spcPts val="0"/>
              </a:spcBef>
              <a:spcAft>
                <a:spcPts val="0"/>
              </a:spcAft>
              <a:buClr>
                <a:srgbClr val="FF0000"/>
              </a:buClr>
              <a:buSzPct val="80000"/>
              <a:buNone/>
            </a:pPr>
            <a:r>
              <a:rPr lang="en-US" altLang="en-US" sz="3200" i="1">
                <a:solidFill>
                  <a:srgbClr val="002060"/>
                </a:solidFill>
                <a:latin typeface="Segoe UI Black" panose="020B0A02040204020203" pitchFamily="34" charset="0"/>
                <a:ea typeface="Segoe UI Black" panose="020B0A02040204020203" pitchFamily="34" charset="0"/>
                <a:cs typeface="Segoe UI" panose="020B0502040204020203" pitchFamily="34" charset="0"/>
              </a:rPr>
              <a:t>Inclement Weather or Emergencies</a:t>
            </a:r>
          </a:p>
        </p:txBody>
      </p:sp>
      <p:sp>
        <p:nvSpPr>
          <p:cNvPr id="6" name="Text Box 5"/>
          <p:cNvSpPr txBox="1">
            <a:spLocks noChangeArrowheads="1"/>
          </p:cNvSpPr>
          <p:nvPr/>
        </p:nvSpPr>
        <p:spPr bwMode="auto">
          <a:xfrm>
            <a:off x="7439358" y="1988987"/>
            <a:ext cx="4447841" cy="1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lgn="ctr" eaLnBrk="1" hangingPunct="1">
              <a:lnSpc>
                <a:spcPct val="90000"/>
              </a:lnSpc>
              <a:spcBef>
                <a:spcPct val="20000"/>
              </a:spcBef>
              <a:spcAft>
                <a:spcPct val="50000"/>
              </a:spcAft>
              <a:buSzPct val="80000"/>
              <a:buFont typeface="Wingdings" panose="05000000000000000000" pitchFamily="2" charset="2"/>
              <a:buNone/>
            </a:pPr>
            <a:endParaRPr lang="en-US" altLang="en-US" sz="3200">
              <a:solidFill>
                <a:schemeClr val="tx1"/>
              </a:solidFill>
              <a:latin typeface="Segoe UI" panose="020B0502040204020203" pitchFamily="34" charset="0"/>
              <a:cs typeface="Segoe UI" panose="020B0502040204020203" pitchFamily="34" charset="0"/>
            </a:endParaRPr>
          </a:p>
        </p:txBody>
      </p:sp>
      <p:sp>
        <p:nvSpPr>
          <p:cNvPr id="8" name="Text Box 6"/>
          <p:cNvSpPr txBox="1">
            <a:spLocks noChangeArrowheads="1"/>
          </p:cNvSpPr>
          <p:nvPr/>
        </p:nvSpPr>
        <p:spPr bwMode="auto">
          <a:xfrm>
            <a:off x="7100431" y="1715143"/>
            <a:ext cx="5027380" cy="325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spcBef>
                <a:spcPts val="0"/>
              </a:spcBef>
              <a:buBlip>
                <a:blip r:embed="rId3"/>
              </a:buBlip>
            </a:pPr>
            <a:r>
              <a:rPr lang="en-US" sz="2800" dirty="0">
                <a:solidFill>
                  <a:schemeClr val="tx1"/>
                </a:solidFill>
                <a:latin typeface="Segoe UI"/>
                <a:cs typeface="Segoe UI"/>
              </a:rPr>
              <a:t> Automated Notification</a:t>
            </a:r>
          </a:p>
          <a:p>
            <a:pPr>
              <a:spcBef>
                <a:spcPts val="0"/>
              </a:spcBef>
              <a:buNone/>
            </a:pPr>
            <a:r>
              <a:rPr lang="en-US" sz="2800" dirty="0">
                <a:solidFill>
                  <a:schemeClr val="tx1"/>
                </a:solidFill>
                <a:latin typeface="Segoe UI"/>
                <a:cs typeface="Segoe UI"/>
              </a:rPr>
              <a:t>      Alerts – if you opted in</a:t>
            </a:r>
          </a:p>
          <a:p>
            <a:pPr>
              <a:buBlip>
                <a:blip r:embed="rId3"/>
              </a:buBlip>
            </a:pPr>
            <a:r>
              <a:rPr lang="en-US" sz="2800" dirty="0">
                <a:solidFill>
                  <a:schemeClr val="tx1"/>
                </a:solidFill>
                <a:latin typeface="Segoe UI"/>
                <a:cs typeface="Segoe UI"/>
              </a:rPr>
              <a:t> </a:t>
            </a:r>
            <a:r>
              <a:rPr lang="en-US" sz="2800" dirty="0">
                <a:solidFill>
                  <a:schemeClr val="tx1"/>
                </a:solidFill>
                <a:latin typeface="Segoe UI"/>
                <a:cs typeface="Segoe UI"/>
                <a:hlinkClick r:id="rId4"/>
              </a:rPr>
              <a:t>www.TCATDickson.edu</a:t>
            </a:r>
          </a:p>
          <a:p>
            <a:pPr>
              <a:buBlip>
                <a:blip r:embed="rId3"/>
              </a:buBlip>
            </a:pPr>
            <a:r>
              <a:rPr lang="en-US" sz="2800" dirty="0">
                <a:solidFill>
                  <a:schemeClr val="tx1"/>
                </a:solidFill>
                <a:latin typeface="Segoe UI"/>
                <a:cs typeface="Segoe UI"/>
              </a:rPr>
              <a:t> Our Facebook page</a:t>
            </a:r>
            <a:endParaRPr lang="en-US" dirty="0">
              <a:solidFill>
                <a:schemeClr val="tx1"/>
              </a:solidFill>
            </a:endParaRPr>
          </a:p>
          <a:p>
            <a:pPr>
              <a:buBlip>
                <a:blip r:embed="rId3"/>
              </a:buBlip>
            </a:pPr>
            <a:r>
              <a:rPr lang="en-US" sz="2800" dirty="0">
                <a:solidFill>
                  <a:schemeClr val="tx1"/>
                </a:solidFill>
                <a:latin typeface="Segoe UI"/>
                <a:cs typeface="Segoe UI"/>
              </a:rPr>
              <a:t> News Channel 4</a:t>
            </a:r>
          </a:p>
          <a:p>
            <a:pPr>
              <a:buBlip>
                <a:blip r:embed="rId3"/>
              </a:buBlip>
            </a:pPr>
            <a:r>
              <a:rPr lang="en-US" sz="2800" dirty="0">
                <a:solidFill>
                  <a:schemeClr val="tx1"/>
                </a:solidFill>
                <a:latin typeface="Segoe UI"/>
                <a:cs typeface="Segoe UI"/>
              </a:rPr>
              <a:t> News Channel 5</a:t>
            </a:r>
          </a:p>
        </p:txBody>
      </p:sp>
      <p:pic>
        <p:nvPicPr>
          <p:cNvPr id="13" name="Picture 12">
            <a:extLst>
              <a:ext uri="{FF2B5EF4-FFF2-40B4-BE49-F238E27FC236}">
                <a16:creationId xmlns:a16="http://schemas.microsoft.com/office/drawing/2014/main" id="{0E8C6848-8E3F-4E1C-B0C9-442453D7FFEF}"/>
              </a:ext>
            </a:extLst>
          </p:cNvPr>
          <p:cNvPicPr>
            <a:picLocks noChangeAspect="1"/>
          </p:cNvPicPr>
          <p:nvPr/>
        </p:nvPicPr>
        <p:blipFill>
          <a:blip r:embed="rId5"/>
          <a:stretch>
            <a:fillRect/>
          </a:stretch>
        </p:blipFill>
        <p:spPr>
          <a:xfrm>
            <a:off x="2011215" y="1115691"/>
            <a:ext cx="4424953" cy="4201376"/>
          </a:xfrm>
          <a:prstGeom prst="rect">
            <a:avLst/>
          </a:prstGeom>
        </p:spPr>
      </p:pic>
      <p:pic>
        <p:nvPicPr>
          <p:cNvPr id="15" name="Picture 14">
            <a:extLst>
              <a:ext uri="{FF2B5EF4-FFF2-40B4-BE49-F238E27FC236}">
                <a16:creationId xmlns:a16="http://schemas.microsoft.com/office/drawing/2014/main" id="{3CB22E9D-3940-4E6C-8509-3499CF9EDBE9}"/>
              </a:ext>
            </a:extLst>
          </p:cNvPr>
          <p:cNvPicPr>
            <a:picLocks noChangeAspect="1"/>
          </p:cNvPicPr>
          <p:nvPr/>
        </p:nvPicPr>
        <p:blipFill>
          <a:blip r:embed="rId6"/>
          <a:stretch>
            <a:fillRect/>
          </a:stretch>
        </p:blipFill>
        <p:spPr>
          <a:xfrm>
            <a:off x="2925129" y="5445262"/>
            <a:ext cx="2597121" cy="780356"/>
          </a:xfrm>
          <a:prstGeom prst="rect">
            <a:avLst/>
          </a:prstGeom>
        </p:spPr>
      </p:pic>
      <p:sp>
        <p:nvSpPr>
          <p:cNvPr id="16" name="Rectangle 15">
            <a:extLst>
              <a:ext uri="{FF2B5EF4-FFF2-40B4-BE49-F238E27FC236}">
                <a16:creationId xmlns:a16="http://schemas.microsoft.com/office/drawing/2014/main" id="{3079CF21-9042-4C6D-8510-3D50573DF3C8}"/>
              </a:ext>
            </a:extLst>
          </p:cNvPr>
          <p:cNvSpPr/>
          <p:nvPr/>
        </p:nvSpPr>
        <p:spPr>
          <a:xfrm>
            <a:off x="2550680" y="6348644"/>
            <a:ext cx="3549523" cy="369332"/>
          </a:xfrm>
          <a:prstGeom prst="rect">
            <a:avLst/>
          </a:prstGeom>
        </p:spPr>
        <p:txBody>
          <a:bodyPr wrap="square" anchor="t">
            <a:spAutoFit/>
          </a:bodyPr>
          <a:lstStyle/>
          <a:p>
            <a:pPr algn="ctr"/>
            <a:r>
              <a:rPr lang="en-US">
                <a:solidFill>
                  <a:srgbClr val="FF0000"/>
                </a:solidFill>
                <a:effectLst>
                  <a:outerShdw blurRad="38100" dist="38100" dir="2700000" algn="tl">
                    <a:srgbClr val="000000">
                      <a:alpha val="43137"/>
                    </a:srgbClr>
                  </a:outerShdw>
                </a:effectLst>
                <a:latin typeface="Trajan Pro"/>
              </a:rPr>
              <a:t>www.TCATDickson.edu</a:t>
            </a:r>
            <a:endParaRPr lang="en-US">
              <a:latin typeface="Trajan Pro"/>
            </a:endParaRPr>
          </a:p>
        </p:txBody>
      </p:sp>
      <p:sp>
        <p:nvSpPr>
          <p:cNvPr id="5" name="Text Placeholder 4">
            <a:extLst>
              <a:ext uri="{FF2B5EF4-FFF2-40B4-BE49-F238E27FC236}">
                <a16:creationId xmlns:a16="http://schemas.microsoft.com/office/drawing/2014/main" id="{7D879F72-C9C9-43E7-A153-F77406D78FA4}"/>
              </a:ext>
            </a:extLst>
          </p:cNvPr>
          <p:cNvSpPr>
            <a:spLocks noGrp="1"/>
          </p:cNvSpPr>
          <p:nvPr>
            <p:ph type="body" sz="half" idx="2"/>
          </p:nvPr>
        </p:nvSpPr>
        <p:spPr/>
        <p:txBody>
          <a:bodyPr/>
          <a:lstStyle/>
          <a:p>
            <a:endParaRPr lang="en-US" dirty="0"/>
          </a:p>
          <a:p>
            <a:endParaRPr lang="en-US" dirty="0"/>
          </a:p>
        </p:txBody>
      </p:sp>
      <p:sp>
        <p:nvSpPr>
          <p:cNvPr id="11" name="Text Placeholder 9">
            <a:extLst>
              <a:ext uri="{FF2B5EF4-FFF2-40B4-BE49-F238E27FC236}">
                <a16:creationId xmlns:a16="http://schemas.microsoft.com/office/drawing/2014/main" id="{E833A3FC-2812-4105-90DD-C63288FAB5BC}"/>
              </a:ext>
            </a:extLst>
          </p:cNvPr>
          <p:cNvSpPr txBox="1">
            <a:spLocks/>
          </p:cNvSpPr>
          <p:nvPr/>
        </p:nvSpPr>
        <p:spPr>
          <a:xfrm rot="16200000" flipH="1">
            <a:off x="-1989267" y="2669172"/>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Attendance Policy</a:t>
            </a:r>
          </a:p>
        </p:txBody>
      </p:sp>
    </p:spTree>
    <p:extLst>
      <p:ext uri="{BB962C8B-B14F-4D97-AF65-F5344CB8AC3E}">
        <p14:creationId xmlns:p14="http://schemas.microsoft.com/office/powerpoint/2010/main" val="1446964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207139"/>
            <a:ext cx="10047889" cy="717770"/>
          </a:xfrm>
        </p:spPr>
        <p:txBody>
          <a:bodyPr vert="horz" lIns="0" tIns="45720" rIns="0" bIns="45720" rtlCol="0" anchor="t">
            <a:normAutofit/>
          </a:bodyPr>
          <a:lstStyle/>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a:ea typeface="Segoe UI Black"/>
                <a:cs typeface="Segoe UI"/>
              </a:rPr>
              <a:t>COVID SCREENINGS</a:t>
            </a:r>
            <a:endParaRPr lang="en-US" dirty="0"/>
          </a:p>
          <a:p>
            <a:pPr marL="200660" lvl="1" indent="0">
              <a:lnSpc>
                <a:spcPct val="100000"/>
              </a:lnSpc>
              <a:spcBef>
                <a:spcPct val="50000"/>
              </a:spcBef>
              <a:spcAft>
                <a:spcPct val="5000"/>
              </a:spcAft>
              <a:buClr>
                <a:srgbClr val="FF0000"/>
              </a:buClr>
              <a:buSzPct val="80000"/>
              <a:buNone/>
            </a:pPr>
            <a:endParaRPr lang="en-US" altLang="en-US" sz="2200" dirty="0">
              <a:solidFill>
                <a:schemeClr val="tx1"/>
              </a:solidFill>
              <a:latin typeface="Segoe UI" panose="020B0502040204020203" pitchFamily="34" charset="0"/>
              <a:cs typeface="Segoe UI" panose="020B0502040204020203" pitchFamily="34" charset="0"/>
            </a:endParaRPr>
          </a:p>
        </p:txBody>
      </p:sp>
      <p:sp>
        <p:nvSpPr>
          <p:cNvPr id="10" name="TextBox 9"/>
          <p:cNvSpPr txBox="1"/>
          <p:nvPr/>
        </p:nvSpPr>
        <p:spPr>
          <a:xfrm>
            <a:off x="2144110" y="1155106"/>
            <a:ext cx="10047890" cy="5209503"/>
          </a:xfrm>
          <a:prstGeom prst="rect">
            <a:avLst/>
          </a:prstGeom>
          <a:noFill/>
        </p:spPr>
        <p:txBody>
          <a:bodyPr wrap="square" rtlCol="0" anchor="t">
            <a:spAutoFit/>
          </a:bodyPr>
          <a:lstStyle/>
          <a:p>
            <a:pPr>
              <a:lnSpc>
                <a:spcPct val="125000"/>
              </a:lnSpc>
            </a:pPr>
            <a:r>
              <a:rPr lang="en-US" sz="2400" dirty="0">
                <a:latin typeface="Segoe UI"/>
                <a:cs typeface="Segoe UI"/>
              </a:rPr>
              <a:t>With the recent signing of the Omnibus Bill regarding Covid:</a:t>
            </a:r>
          </a:p>
          <a:p>
            <a:pPr>
              <a:lnSpc>
                <a:spcPct val="125000"/>
              </a:lnSpc>
            </a:pPr>
            <a:endParaRPr lang="en-US" sz="2400" dirty="0">
              <a:latin typeface="Segoe UI"/>
              <a:cs typeface="Segoe UI"/>
            </a:endParaRPr>
          </a:p>
          <a:p>
            <a:pPr marL="342900" indent="-342900">
              <a:lnSpc>
                <a:spcPct val="125000"/>
              </a:lnSpc>
              <a:buFont typeface="Wingdings" panose="05000000000000000000" pitchFamily="2" charset="2"/>
              <a:buChar char="§"/>
            </a:pPr>
            <a:r>
              <a:rPr lang="en-US" sz="2000" dirty="0">
                <a:latin typeface="Segoe UI"/>
                <a:cs typeface="Segoe UI"/>
              </a:rPr>
              <a:t>TCAT Dickson will no longer be screening students for illness or contact tracing.</a:t>
            </a:r>
            <a:br>
              <a:rPr lang="en-US" sz="2000" dirty="0">
                <a:latin typeface="Segoe UI"/>
                <a:cs typeface="Segoe UI"/>
              </a:rPr>
            </a:br>
            <a:endParaRPr lang="en-US" sz="2000" dirty="0">
              <a:latin typeface="Segoe UI"/>
              <a:cs typeface="Segoe UI"/>
            </a:endParaRPr>
          </a:p>
          <a:p>
            <a:pPr marL="342900" indent="-342900">
              <a:lnSpc>
                <a:spcPct val="125000"/>
              </a:lnSpc>
              <a:buFont typeface="Wingdings" panose="05000000000000000000" pitchFamily="2" charset="2"/>
              <a:buChar char="§"/>
            </a:pPr>
            <a:r>
              <a:rPr lang="en-US" sz="2000" dirty="0">
                <a:latin typeface="Segoe UI"/>
                <a:cs typeface="Segoe UI"/>
              </a:rPr>
              <a:t>If you test positive for Covid, your return to campus is a decision to be made by you and your health care provider. However, the TN Department of Health recommends Covid positive individuals isolate for five days after testing positive or the date of onset of symptoms. Students may then return to campus with improving symptoms and fever free for at least 24 hours without fever reducing medications.  Upon returning to campus, students must wear a well-fitting mask when around others</a:t>
            </a:r>
            <a:br>
              <a:rPr lang="en-US" sz="2000" dirty="0">
                <a:latin typeface="Segoe UI"/>
                <a:cs typeface="Segoe UI"/>
              </a:rPr>
            </a:br>
            <a:r>
              <a:rPr lang="en-US" sz="2000" dirty="0">
                <a:latin typeface="Segoe UI"/>
                <a:cs typeface="Segoe UI"/>
              </a:rPr>
              <a:t>for an additional 5 days.</a:t>
            </a:r>
          </a:p>
          <a:p>
            <a:pPr>
              <a:lnSpc>
                <a:spcPct val="125000"/>
              </a:lnSpc>
            </a:pPr>
            <a:br>
              <a:rPr lang="en-US" sz="2000" dirty="0">
                <a:latin typeface="Segoe UI"/>
                <a:cs typeface="Segoe UI"/>
              </a:rPr>
            </a:br>
            <a:endParaRPr lang="en-US" sz="2000" dirty="0">
              <a:latin typeface="Segoe UI"/>
              <a:cs typeface="Segoe UI"/>
            </a:endParaRPr>
          </a:p>
        </p:txBody>
      </p:sp>
      <p:sp>
        <p:nvSpPr>
          <p:cNvPr id="8" name="Text Placeholder 9">
            <a:extLst>
              <a:ext uri="{FF2B5EF4-FFF2-40B4-BE49-F238E27FC236}">
                <a16:creationId xmlns:a16="http://schemas.microsoft.com/office/drawing/2014/main" id="{2683425B-C41B-49D7-AFC6-B03DBAF5A5BC}"/>
              </a:ext>
            </a:extLst>
          </p:cNvPr>
          <p:cNvSpPr txBox="1">
            <a:spLocks/>
          </p:cNvSpPr>
          <p:nvPr/>
        </p:nvSpPr>
        <p:spPr>
          <a:xfrm rot="16200000" flipH="1">
            <a:off x="-2198893" y="2731356"/>
            <a:ext cx="6438990" cy="139055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a:latin typeface="Segoe UI Black"/>
                <a:ea typeface="Segoe UI Black"/>
              </a:rPr>
              <a:t>COVID-19 CARE - </a:t>
            </a:r>
            <a:endParaRPr lang="en-US">
              <a:latin typeface="Segoe UI Semibold"/>
              <a:ea typeface="Segoe UI Black"/>
              <a:cs typeface="Segoe UI Semibold"/>
            </a:endParaRPr>
          </a:p>
          <a:p>
            <a:pPr algn="ctr"/>
            <a:r>
              <a:rPr lang="en-US" sz="4400" i="1">
                <a:latin typeface="Segoe UI Black"/>
                <a:ea typeface="Segoe UI Black"/>
              </a:rPr>
              <a:t>Safety Guidelines</a:t>
            </a:r>
            <a:endParaRPr lang="en-US">
              <a:cs typeface="Segoe UI Semibold"/>
            </a:endParaRPr>
          </a:p>
        </p:txBody>
      </p:sp>
    </p:spTree>
    <p:extLst>
      <p:ext uri="{BB962C8B-B14F-4D97-AF65-F5344CB8AC3E}">
        <p14:creationId xmlns:p14="http://schemas.microsoft.com/office/powerpoint/2010/main" val="4246014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1185725"/>
          </a:xfrm>
        </p:spPr>
        <p:txBody>
          <a:bodyPr anchor="ctr">
            <a:normAutofit/>
          </a:bodyPr>
          <a:lstStyle/>
          <a:p>
            <a:pPr marL="0" indent="0" algn="ctr">
              <a:lnSpc>
                <a:spcPct val="100000"/>
              </a:lnSpc>
              <a:spcBef>
                <a:spcPts val="0"/>
              </a:spcBef>
              <a:spcAft>
                <a:spcPts val="0"/>
              </a:spcAft>
              <a:buClr>
                <a:srgbClr val="FF0000"/>
              </a:buClr>
              <a:buSzPct val="80000"/>
              <a:buNone/>
            </a:pPr>
            <a:r>
              <a:rPr lang="en-US" altLang="en-US" sz="3200" i="1">
                <a:solidFill>
                  <a:srgbClr val="002060"/>
                </a:solidFill>
                <a:latin typeface="Segoe UI Black"/>
                <a:ea typeface="Segoe UI Black"/>
                <a:cs typeface="Segoe UI"/>
              </a:rPr>
              <a:t>Automated Notification Alerts</a:t>
            </a:r>
          </a:p>
        </p:txBody>
      </p:sp>
      <p:sp>
        <p:nvSpPr>
          <p:cNvPr id="6" name="Text Box 5"/>
          <p:cNvSpPr txBox="1">
            <a:spLocks noChangeArrowheads="1"/>
          </p:cNvSpPr>
          <p:nvPr/>
        </p:nvSpPr>
        <p:spPr bwMode="auto">
          <a:xfrm>
            <a:off x="7439358" y="1988987"/>
            <a:ext cx="4447841" cy="10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lgn="ctr" eaLnBrk="1" hangingPunct="1">
              <a:lnSpc>
                <a:spcPct val="90000"/>
              </a:lnSpc>
              <a:spcBef>
                <a:spcPct val="20000"/>
              </a:spcBef>
              <a:spcAft>
                <a:spcPct val="50000"/>
              </a:spcAft>
              <a:buSzPct val="80000"/>
              <a:buFont typeface="Wingdings" panose="05000000000000000000" pitchFamily="2" charset="2"/>
              <a:buNone/>
            </a:pPr>
            <a:endParaRPr lang="en-US" altLang="en-US" sz="3200">
              <a:solidFill>
                <a:schemeClr val="tx1"/>
              </a:solidFill>
              <a:latin typeface="Segoe UI" panose="020B0502040204020203" pitchFamily="34" charset="0"/>
              <a:cs typeface="Segoe UI" panose="020B0502040204020203" pitchFamily="34" charset="0"/>
            </a:endParaRPr>
          </a:p>
        </p:txBody>
      </p:sp>
      <p:sp>
        <p:nvSpPr>
          <p:cNvPr id="8" name="Text Box 6"/>
          <p:cNvSpPr txBox="1">
            <a:spLocks noChangeArrowheads="1"/>
          </p:cNvSpPr>
          <p:nvPr/>
        </p:nvSpPr>
        <p:spPr bwMode="auto">
          <a:xfrm>
            <a:off x="3434205" y="4921293"/>
            <a:ext cx="8003493" cy="298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spcBef>
                <a:spcPts val="0"/>
              </a:spcBef>
              <a:buBlip>
                <a:blip r:embed="rId3"/>
              </a:buBlip>
            </a:pPr>
            <a:r>
              <a:rPr lang="en-US" sz="2800" dirty="0">
                <a:solidFill>
                  <a:schemeClr val="tx1"/>
                </a:solidFill>
                <a:latin typeface="Segoe UI"/>
                <a:cs typeface="Segoe UI"/>
              </a:rPr>
              <a:t> Inclement Weather announcements</a:t>
            </a:r>
            <a:endParaRPr lang="en-US" dirty="0">
              <a:solidFill>
                <a:schemeClr val="tx1"/>
              </a:solidFill>
            </a:endParaRPr>
          </a:p>
          <a:p>
            <a:pPr>
              <a:spcBef>
                <a:spcPts val="0"/>
              </a:spcBef>
              <a:buBlip>
                <a:blip r:embed="rId3"/>
              </a:buBlip>
            </a:pPr>
            <a:r>
              <a:rPr lang="en-US" sz="2800" dirty="0">
                <a:solidFill>
                  <a:schemeClr val="tx1"/>
                </a:solidFill>
                <a:latin typeface="Segoe UI"/>
                <a:cs typeface="Segoe UI"/>
              </a:rPr>
              <a:t> Weather Emergencies</a:t>
            </a:r>
          </a:p>
          <a:p>
            <a:pPr>
              <a:spcBef>
                <a:spcPts val="0"/>
              </a:spcBef>
              <a:buBlip>
                <a:blip r:embed="rId3"/>
              </a:buBlip>
            </a:pPr>
            <a:r>
              <a:rPr lang="en-US" sz="2800" dirty="0">
                <a:solidFill>
                  <a:schemeClr val="tx1"/>
                </a:solidFill>
                <a:latin typeface="Segoe UI"/>
                <a:cs typeface="Segoe UI"/>
              </a:rPr>
              <a:t> Other Campus Emergencies</a:t>
            </a:r>
          </a:p>
          <a:p>
            <a:pPr>
              <a:spcBef>
                <a:spcPts val="0"/>
              </a:spcBef>
              <a:buNone/>
            </a:pPr>
            <a:endParaRPr lang="en-US" sz="2800" dirty="0">
              <a:solidFill>
                <a:schemeClr val="tx1"/>
              </a:solidFill>
              <a:latin typeface="Segoe UI"/>
              <a:cs typeface="Segoe UI"/>
            </a:endParaRPr>
          </a:p>
          <a:p>
            <a:pPr>
              <a:spcBef>
                <a:spcPts val="0"/>
              </a:spcBef>
              <a:buBlip>
                <a:blip r:embed="rId3"/>
              </a:buBlip>
            </a:pPr>
            <a:endParaRPr lang="en-US" sz="2800" dirty="0">
              <a:solidFill>
                <a:schemeClr val="tx1"/>
              </a:solidFill>
              <a:latin typeface="Segoe UI"/>
              <a:cs typeface="Segoe UI"/>
            </a:endParaRPr>
          </a:p>
          <a:p>
            <a:pPr>
              <a:buBlip>
                <a:blip r:embed="rId3"/>
              </a:buBlip>
            </a:pPr>
            <a:endParaRPr lang="en-US" sz="2800" dirty="0">
              <a:solidFill>
                <a:schemeClr val="tx1"/>
              </a:solidFill>
              <a:latin typeface="Segoe UI"/>
              <a:cs typeface="Segoe UI"/>
            </a:endParaRPr>
          </a:p>
        </p:txBody>
      </p:sp>
      <p:sp>
        <p:nvSpPr>
          <p:cNvPr id="5" name="Text Placeholder 4">
            <a:extLst>
              <a:ext uri="{FF2B5EF4-FFF2-40B4-BE49-F238E27FC236}">
                <a16:creationId xmlns:a16="http://schemas.microsoft.com/office/drawing/2014/main" id="{7D879F72-C9C9-43E7-A153-F77406D78FA4}"/>
              </a:ext>
            </a:extLst>
          </p:cNvPr>
          <p:cNvSpPr>
            <a:spLocks noGrp="1"/>
          </p:cNvSpPr>
          <p:nvPr>
            <p:ph type="body" sz="half" idx="2"/>
          </p:nvPr>
        </p:nvSpPr>
        <p:spPr/>
        <p:txBody>
          <a:bodyPr/>
          <a:lstStyle/>
          <a:p>
            <a:endParaRPr lang="en-US" dirty="0"/>
          </a:p>
          <a:p>
            <a:endParaRPr lang="en-US" dirty="0"/>
          </a:p>
          <a:p>
            <a:endParaRPr lang="en-US" dirty="0"/>
          </a:p>
        </p:txBody>
      </p:sp>
      <p:sp>
        <p:nvSpPr>
          <p:cNvPr id="11" name="Text Placeholder 9">
            <a:extLst>
              <a:ext uri="{FF2B5EF4-FFF2-40B4-BE49-F238E27FC236}">
                <a16:creationId xmlns:a16="http://schemas.microsoft.com/office/drawing/2014/main" id="{E833A3FC-2812-4105-90DD-C63288FAB5BC}"/>
              </a:ext>
            </a:extLst>
          </p:cNvPr>
          <p:cNvSpPr txBox="1">
            <a:spLocks/>
          </p:cNvSpPr>
          <p:nvPr/>
        </p:nvSpPr>
        <p:spPr>
          <a:xfrm rot="16200000" flipH="1">
            <a:off x="-1985817" y="2669172"/>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Notifications</a:t>
            </a:r>
          </a:p>
        </p:txBody>
      </p:sp>
      <p:pic>
        <p:nvPicPr>
          <p:cNvPr id="3" name="Picture 3" descr="A screenshot of a cell phone&#10;&#10;Description generated with very high confidence">
            <a:extLst>
              <a:ext uri="{FF2B5EF4-FFF2-40B4-BE49-F238E27FC236}">
                <a16:creationId xmlns:a16="http://schemas.microsoft.com/office/drawing/2014/main" id="{68509DA8-3599-4114-8F81-CD81E498BD78}"/>
              </a:ext>
            </a:extLst>
          </p:cNvPr>
          <p:cNvPicPr>
            <a:picLocks noChangeAspect="1"/>
          </p:cNvPicPr>
          <p:nvPr/>
        </p:nvPicPr>
        <p:blipFill>
          <a:blip r:embed="rId4"/>
          <a:stretch>
            <a:fillRect/>
          </a:stretch>
        </p:blipFill>
        <p:spPr>
          <a:xfrm>
            <a:off x="3674853" y="1151984"/>
            <a:ext cx="6395048" cy="3044409"/>
          </a:xfrm>
          <a:prstGeom prst="rect">
            <a:avLst/>
          </a:prstGeom>
        </p:spPr>
      </p:pic>
      <p:pic>
        <p:nvPicPr>
          <p:cNvPr id="14" name="Picture 16" descr="A screenshot of a cell phone&#10;&#10;Description generated with very high confidence">
            <a:extLst>
              <a:ext uri="{FF2B5EF4-FFF2-40B4-BE49-F238E27FC236}">
                <a16:creationId xmlns:a16="http://schemas.microsoft.com/office/drawing/2014/main" id="{419BD4DE-341B-4A0E-B260-36D4F8542600}"/>
              </a:ext>
            </a:extLst>
          </p:cNvPr>
          <p:cNvPicPr>
            <a:picLocks noChangeAspect="1"/>
          </p:cNvPicPr>
          <p:nvPr/>
        </p:nvPicPr>
        <p:blipFill>
          <a:blip r:embed="rId5"/>
          <a:stretch>
            <a:fillRect/>
          </a:stretch>
        </p:blipFill>
        <p:spPr>
          <a:xfrm>
            <a:off x="5500777" y="3205105"/>
            <a:ext cx="2743200" cy="706582"/>
          </a:xfrm>
          <a:prstGeom prst="rect">
            <a:avLst/>
          </a:prstGeom>
        </p:spPr>
      </p:pic>
    </p:spTree>
    <p:extLst>
      <p:ext uri="{BB962C8B-B14F-4D97-AF65-F5344CB8AC3E}">
        <p14:creationId xmlns:p14="http://schemas.microsoft.com/office/powerpoint/2010/main" val="246550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F5497C3-F3FE-40C1-859F-4918AAB29F0B}"/>
              </a:ext>
            </a:extLst>
          </p:cNvPr>
          <p:cNvPicPr>
            <a:picLocks noGrp="1" noChangeAspect="1"/>
          </p:cNvPicPr>
          <p:nvPr>
            <p:ph idx="1"/>
          </p:nvPr>
        </p:nvPicPr>
        <p:blipFill>
          <a:blip r:embed="rId2"/>
          <a:stretch>
            <a:fillRect/>
          </a:stretch>
        </p:blipFill>
        <p:spPr>
          <a:xfrm>
            <a:off x="1822547" y="540261"/>
            <a:ext cx="8506626" cy="5434412"/>
          </a:xfrm>
          <a:prstGeom prst="rect">
            <a:avLst/>
          </a:prstGeom>
        </p:spPr>
      </p:pic>
      <p:sp>
        <p:nvSpPr>
          <p:cNvPr id="3" name="Text Placeholder 2">
            <a:extLst>
              <a:ext uri="{FF2B5EF4-FFF2-40B4-BE49-F238E27FC236}">
                <a16:creationId xmlns:a16="http://schemas.microsoft.com/office/drawing/2014/main" id="{9F10717E-1C92-4A8D-B48C-2EE2CCFA62E1}"/>
              </a:ext>
            </a:extLst>
          </p:cNvPr>
          <p:cNvSpPr>
            <a:spLocks noGrp="1"/>
          </p:cNvSpPr>
          <p:nvPr>
            <p:ph type="body" sz="half" idx="2"/>
          </p:nvPr>
        </p:nvSpPr>
        <p:spPr>
          <a:xfrm>
            <a:off x="0" y="189436"/>
            <a:ext cx="1403498" cy="6479128"/>
          </a:xfrm>
        </p:spPr>
        <p:txBody>
          <a:bodyPr vert="vert270">
            <a:normAutofit fontScale="92500" lnSpcReduction="10000"/>
          </a:bodyPr>
          <a:lstStyle/>
          <a:p>
            <a:pPr algn="ctr"/>
            <a:br>
              <a:rPr lang="en-US" sz="5400" dirty="0"/>
            </a:br>
            <a:r>
              <a:rPr lang="en-US" sz="5400" dirty="0"/>
              <a:t>DIRECT DEPOSIT</a:t>
            </a:r>
          </a:p>
        </p:txBody>
      </p:sp>
    </p:spTree>
    <p:extLst>
      <p:ext uri="{BB962C8B-B14F-4D97-AF65-F5344CB8AC3E}">
        <p14:creationId xmlns:p14="http://schemas.microsoft.com/office/powerpoint/2010/main" val="4239103027"/>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7" name="Straight Connector 1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5D98E709-D14F-4744-A5F5-A7EB605371BD}"/>
              </a:ext>
            </a:extLst>
          </p:cNvPr>
          <p:cNvSpPr txBox="1"/>
          <p:nvPr/>
        </p:nvSpPr>
        <p:spPr>
          <a:xfrm>
            <a:off x="492370" y="516835"/>
            <a:ext cx="3084844" cy="210387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85000"/>
              </a:lnSpc>
              <a:spcBef>
                <a:spcPct val="0"/>
              </a:spcBef>
              <a:spcAft>
                <a:spcPts val="600"/>
              </a:spcAft>
            </a:pPr>
            <a:r>
              <a:rPr lang="en-US" sz="3600" i="1" spc="-50">
                <a:solidFill>
                  <a:srgbClr val="FFFFFF"/>
                </a:solidFill>
                <a:latin typeface="Segoe UI Black" panose="020B0A02040204020203" pitchFamily="34" charset="0"/>
                <a:ea typeface="Segoe UI Black" panose="020B0A02040204020203" pitchFamily="34" charset="0"/>
                <a:cs typeface="Segoe UI Semibold"/>
              </a:rPr>
              <a:t>Student</a:t>
            </a:r>
            <a:endParaRPr lang="en-US" i="1">
              <a:latin typeface="Segoe UI Black" panose="020B0A02040204020203" pitchFamily="34" charset="0"/>
              <a:ea typeface="Segoe UI Black" panose="020B0A02040204020203" pitchFamily="34" charset="0"/>
              <a:cs typeface="Segoe UI Semibold"/>
            </a:endParaRPr>
          </a:p>
          <a:p>
            <a:pPr defTabSz="914400">
              <a:lnSpc>
                <a:spcPct val="85000"/>
              </a:lnSpc>
              <a:spcBef>
                <a:spcPct val="0"/>
              </a:spcBef>
              <a:spcAft>
                <a:spcPts val="600"/>
              </a:spcAft>
            </a:pPr>
            <a:r>
              <a:rPr lang="en-US" sz="3600" i="1" spc="-50">
                <a:solidFill>
                  <a:srgbClr val="FFFFFF"/>
                </a:solidFill>
                <a:latin typeface="Segoe UI Black" panose="020B0A02040204020203" pitchFamily="34" charset="0"/>
                <a:ea typeface="Segoe UI Black" panose="020B0A02040204020203" pitchFamily="34" charset="0"/>
                <a:cs typeface="Segoe UI Semibold"/>
              </a:rPr>
              <a:t>Conduct</a:t>
            </a:r>
            <a:endParaRPr lang="en-US" i="1">
              <a:solidFill>
                <a:srgbClr val="000000"/>
              </a:solidFill>
              <a:latin typeface="Segoe UI Black" panose="020B0A02040204020203" pitchFamily="34" charset="0"/>
              <a:ea typeface="Segoe UI Black" panose="020B0A02040204020203" pitchFamily="34" charset="0"/>
              <a:cs typeface="Segoe UI Semibold"/>
            </a:endParaRPr>
          </a:p>
          <a:p>
            <a:pPr defTabSz="914400">
              <a:lnSpc>
                <a:spcPct val="85000"/>
              </a:lnSpc>
              <a:spcBef>
                <a:spcPct val="0"/>
              </a:spcBef>
              <a:spcAft>
                <a:spcPts val="600"/>
              </a:spcAft>
            </a:pPr>
            <a:r>
              <a:rPr lang="en-US" sz="3600" i="1" spc="-50">
                <a:solidFill>
                  <a:srgbClr val="FFFFFF"/>
                </a:solidFill>
                <a:latin typeface="Segoe UI Black" panose="020B0A02040204020203" pitchFamily="34" charset="0"/>
                <a:ea typeface="Segoe UI Black" panose="020B0A02040204020203" pitchFamily="34" charset="0"/>
                <a:cs typeface="Segoe UI Semibold"/>
              </a:rPr>
              <a:t>Basics</a:t>
            </a:r>
            <a:endParaRPr lang="en-US" i="1">
              <a:latin typeface="Segoe UI Black" panose="020B0A02040204020203" pitchFamily="34" charset="0"/>
              <a:ea typeface="Segoe UI Black" panose="020B0A02040204020203" pitchFamily="34" charset="0"/>
              <a:cs typeface="Segoe UI Semibold"/>
            </a:endParaRPr>
          </a:p>
        </p:txBody>
      </p:sp>
      <p:sp>
        <p:nvSpPr>
          <p:cNvPr id="3" name="Text Placeholder 2">
            <a:extLst>
              <a:ext uri="{FF2B5EF4-FFF2-40B4-BE49-F238E27FC236}">
                <a16:creationId xmlns:a16="http://schemas.microsoft.com/office/drawing/2014/main" id="{828840D0-7A53-4AA3-A467-ED8B488D7B47}"/>
              </a:ext>
            </a:extLst>
          </p:cNvPr>
          <p:cNvSpPr>
            <a:spLocks noGrp="1"/>
          </p:cNvSpPr>
          <p:nvPr>
            <p:ph type="body" sz="half" idx="2"/>
          </p:nvPr>
        </p:nvSpPr>
        <p:spPr>
          <a:xfrm>
            <a:off x="492371" y="2653800"/>
            <a:ext cx="3084844" cy="3888668"/>
          </a:xfrm>
        </p:spPr>
        <p:txBody>
          <a:bodyPr vert="horz" lIns="0" tIns="45720" rIns="0" bIns="45720" rtlCol="0" anchor="t">
            <a:normAutofit/>
          </a:bodyPr>
          <a:lstStyle/>
          <a:p>
            <a:r>
              <a:rPr lang="en-US" sz="2400" dirty="0">
                <a:latin typeface="Segoe UI"/>
                <a:cs typeface="Segoe UI"/>
              </a:rPr>
              <a:t>Designated Areas for</a:t>
            </a:r>
          </a:p>
          <a:p>
            <a:pPr marL="285750" indent="-285750">
              <a:buFont typeface="Arial" panose="020F0502020204030204" pitchFamily="34" charset="0"/>
              <a:buChar char="•"/>
            </a:pPr>
            <a:r>
              <a:rPr lang="en-US" sz="1800" dirty="0">
                <a:latin typeface="Segoe UI"/>
                <a:cs typeface="Segoe UI"/>
              </a:rPr>
              <a:t>   Parking</a:t>
            </a:r>
          </a:p>
          <a:p>
            <a:pPr marL="285750" indent="-285750">
              <a:buFont typeface="Arial" panose="020F0502020204030204" pitchFamily="34" charset="0"/>
              <a:buChar char="•"/>
            </a:pPr>
            <a:r>
              <a:rPr lang="en-US" sz="1800" dirty="0">
                <a:latin typeface="Segoe UI"/>
                <a:cs typeface="Segoe UI"/>
              </a:rPr>
              <a:t>   Smoking</a:t>
            </a:r>
          </a:p>
          <a:p>
            <a:endParaRPr lang="en-US" sz="1800" dirty="0">
              <a:latin typeface="Segoe UI"/>
              <a:cs typeface="Segoe UI"/>
            </a:endParaRPr>
          </a:p>
          <a:p>
            <a:r>
              <a:rPr lang="en-US" sz="2400" dirty="0">
                <a:latin typeface="Segoe UI"/>
                <a:cs typeface="Segoe UI"/>
              </a:rPr>
              <a:t>Dress Codes </a:t>
            </a:r>
            <a:r>
              <a:rPr lang="en-US" sz="1800" dirty="0">
                <a:latin typeface="Segoe UI"/>
                <a:cs typeface="Segoe UI"/>
              </a:rPr>
              <a:t> </a:t>
            </a:r>
          </a:p>
          <a:p>
            <a:pPr marL="285750" indent="-285750">
              <a:buFont typeface="Arial" panose="020F0502020204030204" pitchFamily="34" charset="0"/>
              <a:buChar char="•"/>
            </a:pPr>
            <a:r>
              <a:rPr lang="en-US" sz="1800" dirty="0">
                <a:latin typeface="Segoe UI"/>
                <a:cs typeface="Segoe UI"/>
              </a:rPr>
              <a:t>   Program-related</a:t>
            </a:r>
          </a:p>
          <a:p>
            <a:pPr marL="285750" indent="-285750">
              <a:buFont typeface="Arial" panose="020F0502020204030204" pitchFamily="34" charset="0"/>
              <a:buChar char="•"/>
            </a:pPr>
            <a:r>
              <a:rPr lang="en-US" sz="1800" dirty="0">
                <a:latin typeface="Segoe UI"/>
                <a:cs typeface="Segoe UI"/>
              </a:rPr>
              <a:t>   Use good hygiene</a:t>
            </a:r>
          </a:p>
          <a:p>
            <a:pPr marL="285750" indent="-285750">
              <a:buFont typeface="Arial" panose="020F0502020204030204" pitchFamily="34" charset="0"/>
              <a:buChar char="•"/>
            </a:pPr>
            <a:r>
              <a:rPr lang="en-US" sz="1800" dirty="0">
                <a:latin typeface="Segoe UI"/>
                <a:cs typeface="Segoe UI"/>
              </a:rPr>
              <a:t>   Wear Student ID</a:t>
            </a:r>
          </a:p>
          <a:p>
            <a:pPr marL="285750" indent="-285750">
              <a:buFont typeface="Arial" panose="020F0502020204030204" pitchFamily="34" charset="0"/>
              <a:buChar char="•"/>
            </a:pPr>
            <a:endParaRPr lang="en-US" sz="1800" dirty="0">
              <a:latin typeface="Segoe UI"/>
              <a:cs typeface="Segoe UI"/>
            </a:endParaRPr>
          </a:p>
        </p:txBody>
      </p:sp>
      <p:sp>
        <p:nvSpPr>
          <p:cNvPr id="23" name="Rectangle 2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4" descr="A close up of a piece of paper&#10;&#10;Description generated with high confidence">
            <a:extLst>
              <a:ext uri="{FF2B5EF4-FFF2-40B4-BE49-F238E27FC236}">
                <a16:creationId xmlns:a16="http://schemas.microsoft.com/office/drawing/2014/main" id="{823A2CDC-F401-4910-A5ED-DAA2E71EC143}"/>
              </a:ext>
            </a:extLst>
          </p:cNvPr>
          <p:cNvPicPr>
            <a:picLocks noGrp="1" noChangeAspect="1"/>
          </p:cNvPicPr>
          <p:nvPr>
            <p:ph idx="1"/>
          </p:nvPr>
        </p:nvPicPr>
        <p:blipFill>
          <a:blip r:embed="rId3"/>
          <a:stretch>
            <a:fillRect/>
          </a:stretch>
        </p:blipFill>
        <p:spPr>
          <a:xfrm>
            <a:off x="4742017" y="1534035"/>
            <a:ext cx="6798082" cy="3789930"/>
          </a:xfrm>
          <a:prstGeom prst="rect">
            <a:avLst/>
          </a:prstGeom>
        </p:spPr>
      </p:pic>
    </p:spTree>
    <p:extLst>
      <p:ext uri="{BB962C8B-B14F-4D97-AF65-F5344CB8AC3E}">
        <p14:creationId xmlns:p14="http://schemas.microsoft.com/office/powerpoint/2010/main" val="2276642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97199-125B-4710-8359-AD7AC7921A04}"/>
              </a:ext>
            </a:extLst>
          </p:cNvPr>
          <p:cNvSpPr>
            <a:spLocks noGrp="1"/>
          </p:cNvSpPr>
          <p:nvPr>
            <p:ph type="title"/>
          </p:nvPr>
        </p:nvSpPr>
        <p:spPr>
          <a:xfrm>
            <a:off x="5181601" y="634946"/>
            <a:ext cx="6368142" cy="1450757"/>
          </a:xfrm>
        </p:spPr>
        <p:txBody>
          <a:bodyPr>
            <a:normAutofit/>
          </a:bodyPr>
          <a:lstStyle/>
          <a:p>
            <a:pPr algn="ctr"/>
            <a:r>
              <a:rPr lang="en-US" i="1">
                <a:solidFill>
                  <a:srgbClr val="002060"/>
                </a:solidFill>
                <a:latin typeface="Segoe UI Black" panose="020B0A02040204020203" pitchFamily="34" charset="0"/>
                <a:ea typeface="Segoe UI Black" panose="020B0A02040204020203" pitchFamily="34" charset="0"/>
                <a:cs typeface="Segoe UI" panose="020B0502040204020203" pitchFamily="34" charset="0"/>
              </a:rPr>
              <a:t>TCAT Policies &amp; Procedures</a:t>
            </a:r>
          </a:p>
        </p:txBody>
      </p:sp>
      <p:pic>
        <p:nvPicPr>
          <p:cNvPr id="4" name="Picture 4" descr="A picture containing person, man, indoor, standing&#10;&#10;Description generated with very high confidence">
            <a:extLst>
              <a:ext uri="{FF2B5EF4-FFF2-40B4-BE49-F238E27FC236}">
                <a16:creationId xmlns:a16="http://schemas.microsoft.com/office/drawing/2014/main" id="{D1489F10-856A-4113-AE48-09D0C6F1A8F7}"/>
              </a:ext>
            </a:extLst>
          </p:cNvPr>
          <p:cNvPicPr>
            <a:picLocks noChangeAspect="1"/>
          </p:cNvPicPr>
          <p:nvPr/>
        </p:nvPicPr>
        <p:blipFill rotWithShape="1">
          <a:blip r:embed="rId3"/>
          <a:srcRect l="19370" r="19490"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B4183B-F3FE-42D3-80C0-887B20D957A9}"/>
              </a:ext>
            </a:extLst>
          </p:cNvPr>
          <p:cNvSpPr>
            <a:spLocks noGrp="1"/>
          </p:cNvSpPr>
          <p:nvPr>
            <p:ph idx="1"/>
          </p:nvPr>
        </p:nvSpPr>
        <p:spPr>
          <a:xfrm>
            <a:off x="5181601" y="2198914"/>
            <a:ext cx="6368142" cy="3670180"/>
          </a:xfrm>
        </p:spPr>
        <p:txBody>
          <a:bodyPr vert="horz" lIns="0" tIns="45720" rIns="0" bIns="45720" rtlCol="0">
            <a:normAutofit/>
          </a:bodyPr>
          <a:lstStyle/>
          <a:p>
            <a:r>
              <a:rPr lang="en-US" sz="2800" b="1" dirty="0">
                <a:latin typeface="Segoe UI Semibold"/>
                <a:cs typeface="Segoe UI"/>
              </a:rPr>
              <a:t>Two Underlying Guiding Goals:</a:t>
            </a:r>
          </a:p>
          <a:p>
            <a:pPr>
              <a:buBlip>
                <a:blip r:embed="rId4"/>
              </a:buBlip>
            </a:pPr>
            <a:r>
              <a:rPr lang="en-US" sz="2800" dirty="0">
                <a:latin typeface="Segoe UI"/>
                <a:cs typeface="Segoe UI"/>
              </a:rPr>
              <a:t> Everyone deserves to be SAFE</a:t>
            </a:r>
          </a:p>
          <a:p>
            <a:pPr>
              <a:buBlip>
                <a:blip r:embed="rId4"/>
              </a:buBlip>
            </a:pPr>
            <a:r>
              <a:rPr lang="en-US" sz="2800" dirty="0">
                <a:latin typeface="Segoe UI"/>
                <a:cs typeface="Segoe UI"/>
              </a:rPr>
              <a:t> Everyone deserves an atmosphere that promotes LEARNING!</a:t>
            </a:r>
          </a:p>
          <a:p>
            <a:pPr marL="0" indent="0">
              <a:buNone/>
            </a:pPr>
            <a:r>
              <a:rPr lang="en-US" sz="2800" dirty="0">
                <a:latin typeface="Segoe UI"/>
                <a:cs typeface="Segoe UI"/>
              </a:rPr>
              <a:t>        </a:t>
            </a:r>
          </a:p>
          <a:p>
            <a:pPr marL="0" indent="0">
              <a:spcBef>
                <a:spcPts val="0"/>
              </a:spcBef>
              <a:spcAft>
                <a:spcPts val="0"/>
              </a:spcAft>
              <a:buNone/>
            </a:pPr>
            <a:r>
              <a:rPr lang="en-US" sz="2800" dirty="0">
                <a:latin typeface="Segoe UI"/>
                <a:cs typeface="Segoe UI"/>
              </a:rPr>
              <a:t>CONSULT your HANDBOOK for the</a:t>
            </a:r>
            <a:endParaRPr lang="en-US" sz="2800" dirty="0">
              <a:latin typeface="Gill Sans MT"/>
              <a:cs typeface="Segoe UI"/>
            </a:endParaRPr>
          </a:p>
          <a:p>
            <a:pPr marL="0" indent="0">
              <a:spcBef>
                <a:spcPts val="0"/>
              </a:spcBef>
              <a:spcAft>
                <a:spcPts val="0"/>
              </a:spcAft>
              <a:buNone/>
            </a:pPr>
            <a:r>
              <a:rPr lang="en-US" sz="2800" dirty="0">
                <a:latin typeface="Segoe UI"/>
                <a:cs typeface="Segoe UI"/>
              </a:rPr>
              <a:t>DO's and DON'T's and other policies!</a:t>
            </a:r>
            <a:endParaRPr lang="en-US" sz="2800" dirty="0"/>
          </a:p>
        </p:txBody>
      </p:sp>
    </p:spTree>
    <p:extLst>
      <p:ext uri="{BB962C8B-B14F-4D97-AF65-F5344CB8AC3E}">
        <p14:creationId xmlns:p14="http://schemas.microsoft.com/office/powerpoint/2010/main" val="1900225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E23B-19A5-489F-9764-F5B9E9593F64}"/>
              </a:ext>
            </a:extLst>
          </p:cNvPr>
          <p:cNvSpPr>
            <a:spLocks noGrp="1"/>
          </p:cNvSpPr>
          <p:nvPr>
            <p:ph type="title"/>
          </p:nvPr>
        </p:nvSpPr>
        <p:spPr/>
        <p:txBody>
          <a:bodyPr vert="horz" lIns="91440" tIns="45720" rIns="91440" bIns="45720" rtlCol="0" anchor="ctr">
            <a:normAutofit/>
          </a:bodyPr>
          <a:lstStyle/>
          <a:p>
            <a:pPr algn="ctr"/>
            <a:r>
              <a:rPr lang="en-US" i="1">
                <a:solidFill>
                  <a:schemeClr val="bg2">
                    <a:lumMod val="25000"/>
                  </a:schemeClr>
                </a:solidFill>
                <a:latin typeface="Segoe UI Black" panose="020B0A02040204020203" pitchFamily="34" charset="0"/>
                <a:ea typeface="Segoe UI Black" panose="020B0A02040204020203" pitchFamily="34" charset="0"/>
                <a:cs typeface="Segoe UI"/>
              </a:rPr>
              <a:t>Safety &amp; Security Matters!</a:t>
            </a:r>
          </a:p>
        </p:txBody>
      </p:sp>
      <p:pic>
        <p:nvPicPr>
          <p:cNvPr id="9" name="Picture 9" descr="Two people standing in a room&#10;&#10;Description generated with high confidence">
            <a:extLst>
              <a:ext uri="{FF2B5EF4-FFF2-40B4-BE49-F238E27FC236}">
                <a16:creationId xmlns:a16="http://schemas.microsoft.com/office/drawing/2014/main" id="{ECACB2F5-FC2E-4A3C-B5A2-4A6E0904445F}"/>
              </a:ext>
            </a:extLst>
          </p:cNvPr>
          <p:cNvPicPr>
            <a:picLocks noChangeAspect="1"/>
          </p:cNvPicPr>
          <p:nvPr/>
        </p:nvPicPr>
        <p:blipFill>
          <a:blip r:embed="rId3"/>
          <a:stretch>
            <a:fillRect/>
          </a:stretch>
        </p:blipFill>
        <p:spPr>
          <a:xfrm>
            <a:off x="4648910" y="2017341"/>
            <a:ext cx="2895600" cy="2911320"/>
          </a:xfrm>
          <a:prstGeom prst="rect">
            <a:avLst/>
          </a:prstGeom>
        </p:spPr>
      </p:pic>
      <p:sp>
        <p:nvSpPr>
          <p:cNvPr id="12" name="Content Placeholder 11">
            <a:extLst>
              <a:ext uri="{FF2B5EF4-FFF2-40B4-BE49-F238E27FC236}">
                <a16:creationId xmlns:a16="http://schemas.microsoft.com/office/drawing/2014/main" id="{C236F4BA-345E-4876-81A5-56C69FB494F2}"/>
              </a:ext>
            </a:extLst>
          </p:cNvPr>
          <p:cNvSpPr>
            <a:spLocks noGrp="1"/>
          </p:cNvSpPr>
          <p:nvPr>
            <p:ph sz="half" idx="1"/>
          </p:nvPr>
        </p:nvSpPr>
        <p:spPr>
          <a:xfrm>
            <a:off x="765247" y="2205952"/>
            <a:ext cx="3217295" cy="4023360"/>
          </a:xfrm>
        </p:spPr>
        <p:txBody>
          <a:bodyPr vert="horz" lIns="0" tIns="45720" rIns="0" bIns="45720" rtlCol="0" anchor="t">
            <a:normAutofit/>
          </a:bodyPr>
          <a:lstStyle/>
          <a:p>
            <a:pPr>
              <a:spcBef>
                <a:spcPts val="0"/>
              </a:spcBef>
              <a:spcAft>
                <a:spcPts val="0"/>
              </a:spcAft>
            </a:pPr>
            <a:r>
              <a:rPr lang="en-US" b="1" dirty="0">
                <a:latin typeface="Segoe UI"/>
                <a:cs typeface="Segoe UI"/>
              </a:rPr>
              <a:t>Annual Security Report</a:t>
            </a:r>
            <a:r>
              <a:rPr lang="en-US" dirty="0">
                <a:latin typeface="Segoe UI"/>
                <a:cs typeface="Segoe UI"/>
              </a:rPr>
              <a:t> - available for review in</a:t>
            </a:r>
            <a:endParaRPr lang="en-US" dirty="0"/>
          </a:p>
          <a:p>
            <a:pPr>
              <a:spcBef>
                <a:spcPts val="0"/>
              </a:spcBef>
              <a:spcAft>
                <a:spcPts val="0"/>
              </a:spcAft>
            </a:pPr>
            <a:r>
              <a:rPr lang="en-US" dirty="0">
                <a:latin typeface="Segoe UI"/>
                <a:cs typeface="Segoe UI"/>
              </a:rPr>
              <a:t>Student Services and published in October</a:t>
            </a:r>
            <a:endParaRPr lang="en-US" dirty="0"/>
          </a:p>
        </p:txBody>
      </p:sp>
      <p:sp>
        <p:nvSpPr>
          <p:cNvPr id="14" name="Content Placeholder 11">
            <a:extLst>
              <a:ext uri="{FF2B5EF4-FFF2-40B4-BE49-F238E27FC236}">
                <a16:creationId xmlns:a16="http://schemas.microsoft.com/office/drawing/2014/main" id="{CA06748F-9B0E-42AB-ADE7-C424CD2F4065}"/>
              </a:ext>
            </a:extLst>
          </p:cNvPr>
          <p:cNvSpPr txBox="1">
            <a:spLocks/>
          </p:cNvSpPr>
          <p:nvPr/>
        </p:nvSpPr>
        <p:spPr>
          <a:xfrm>
            <a:off x="8501307" y="2205952"/>
            <a:ext cx="3552305" cy="4023360"/>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indent="0">
              <a:lnSpc>
                <a:spcPct val="100000"/>
              </a:lnSpc>
              <a:spcBef>
                <a:spcPts val="0"/>
              </a:spcBef>
              <a:spcAft>
                <a:spcPts val="0"/>
              </a:spcAft>
            </a:pPr>
            <a:r>
              <a:rPr lang="en-US" b="1" dirty="0">
                <a:latin typeface="Segoe UI"/>
                <a:cs typeface="Segoe UI"/>
              </a:rPr>
              <a:t>Emergency</a:t>
            </a:r>
          </a:p>
          <a:p>
            <a:pPr indent="0">
              <a:lnSpc>
                <a:spcPct val="100000"/>
              </a:lnSpc>
              <a:spcBef>
                <a:spcPts val="0"/>
              </a:spcBef>
              <a:spcAft>
                <a:spcPts val="0"/>
              </a:spcAft>
            </a:pPr>
            <a:r>
              <a:rPr lang="en-US" b="1" dirty="0">
                <a:latin typeface="Segoe UI"/>
                <a:cs typeface="Segoe UI"/>
              </a:rPr>
              <a:t>Preparedness</a:t>
            </a:r>
            <a:br>
              <a:rPr lang="en-US" b="1" dirty="0">
                <a:latin typeface="Segoe UI"/>
                <a:cs typeface="Segoe UI"/>
              </a:rPr>
            </a:br>
            <a:r>
              <a:rPr lang="en-US" b="1" dirty="0">
                <a:latin typeface="Segoe UI"/>
                <a:cs typeface="Segoe UI"/>
              </a:rPr>
              <a:t> Guide</a:t>
            </a:r>
            <a:r>
              <a:rPr lang="en-US" dirty="0">
                <a:latin typeface="Segoe UI"/>
                <a:cs typeface="Segoe UI"/>
              </a:rPr>
              <a:t> – know  </a:t>
            </a:r>
            <a:br>
              <a:rPr lang="en-US" dirty="0">
                <a:latin typeface="Segoe UI"/>
                <a:cs typeface="Segoe UI"/>
              </a:rPr>
            </a:br>
            <a:r>
              <a:rPr lang="en-US" dirty="0">
                <a:latin typeface="Segoe UI"/>
                <a:cs typeface="Segoe UI"/>
              </a:rPr>
              <a:t> where it's located </a:t>
            </a:r>
          </a:p>
          <a:p>
            <a:pPr indent="0">
              <a:lnSpc>
                <a:spcPct val="100000"/>
              </a:lnSpc>
              <a:spcBef>
                <a:spcPts val="0"/>
              </a:spcBef>
              <a:spcAft>
                <a:spcPts val="0"/>
              </a:spcAft>
            </a:pPr>
            <a:r>
              <a:rPr lang="en-US" dirty="0">
                <a:latin typeface="Segoe UI"/>
                <a:cs typeface="Segoe UI"/>
              </a:rPr>
              <a:t>for emergencies</a:t>
            </a:r>
            <a:endParaRPr lang="en-US" dirty="0"/>
          </a:p>
        </p:txBody>
      </p:sp>
      <p:sp>
        <p:nvSpPr>
          <p:cNvPr id="5" name="TextBox 4">
            <a:extLst>
              <a:ext uri="{FF2B5EF4-FFF2-40B4-BE49-F238E27FC236}">
                <a16:creationId xmlns:a16="http://schemas.microsoft.com/office/drawing/2014/main" id="{70C5BA76-B938-477C-A8C6-B9B6F3F142CD}"/>
              </a:ext>
            </a:extLst>
          </p:cNvPr>
          <p:cNvSpPr txBox="1"/>
          <p:nvPr/>
        </p:nvSpPr>
        <p:spPr>
          <a:xfrm>
            <a:off x="4721138" y="5169987"/>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cs typeface="Segoe UI Semibold"/>
                <a:hlinkClick r:id="rId4"/>
              </a:rPr>
              <a:t>Active Shooter Plan</a:t>
            </a:r>
            <a:endParaRPr lang="en-US" sz="2400" dirty="0">
              <a:cs typeface="Segoe UI Semibold"/>
            </a:endParaRPr>
          </a:p>
        </p:txBody>
      </p:sp>
    </p:spTree>
    <p:extLst>
      <p:ext uri="{BB962C8B-B14F-4D97-AF65-F5344CB8AC3E}">
        <p14:creationId xmlns:p14="http://schemas.microsoft.com/office/powerpoint/2010/main" val="249671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E2D730-DFF0-4938-8971-FBEA1AB36C89}"/>
              </a:ext>
            </a:extLst>
          </p:cNvPr>
          <p:cNvSpPr>
            <a:spLocks noGrp="1"/>
          </p:cNvSpPr>
          <p:nvPr>
            <p:ph idx="1"/>
          </p:nvPr>
        </p:nvSpPr>
        <p:spPr>
          <a:xfrm>
            <a:off x="4774324" y="918729"/>
            <a:ext cx="7181384" cy="5304923"/>
          </a:xfrm>
        </p:spPr>
        <p:txBody>
          <a:bodyPr vert="horz" lIns="0" tIns="45720" rIns="0" bIns="45720" rtlCol="0" anchor="t">
            <a:normAutofit/>
          </a:bodyPr>
          <a:lstStyle/>
          <a:p>
            <a:pPr>
              <a:lnSpc>
                <a:spcPct val="100000"/>
              </a:lnSpc>
              <a:spcBef>
                <a:spcPts val="0"/>
              </a:spcBef>
              <a:spcAft>
                <a:spcPts val="0"/>
              </a:spcAft>
            </a:pPr>
            <a:r>
              <a:rPr lang="en-US" sz="2800" dirty="0">
                <a:ea typeface="+mn-lt"/>
                <a:cs typeface="+mn-lt"/>
              </a:rPr>
              <a:t>Instructors are responsible for what occurs in their classroom. </a:t>
            </a:r>
          </a:p>
          <a:p>
            <a:pPr>
              <a:lnSpc>
                <a:spcPct val="100000"/>
              </a:lnSpc>
              <a:spcBef>
                <a:spcPts val="0"/>
              </a:spcBef>
              <a:spcAft>
                <a:spcPts val="0"/>
              </a:spcAft>
            </a:pPr>
            <a:endParaRPr lang="en-US" sz="2800" dirty="0">
              <a:ea typeface="+mn-lt"/>
              <a:cs typeface="+mn-lt"/>
            </a:endParaRPr>
          </a:p>
          <a:p>
            <a:pPr>
              <a:lnSpc>
                <a:spcPct val="100000"/>
              </a:lnSpc>
              <a:spcBef>
                <a:spcPts val="0"/>
              </a:spcBef>
              <a:spcAft>
                <a:spcPts val="0"/>
              </a:spcAft>
            </a:pPr>
            <a:r>
              <a:rPr lang="en-US" sz="2800" dirty="0">
                <a:ea typeface="+mn-lt"/>
                <a:cs typeface="+mn-lt"/>
              </a:rPr>
              <a:t>Students exhibiting potentially unsafe behavior, not following directives, or not "on task" will be sent home and will accrue absence hours for the day. </a:t>
            </a:r>
          </a:p>
          <a:p>
            <a:pPr>
              <a:lnSpc>
                <a:spcPct val="100000"/>
              </a:lnSpc>
              <a:spcBef>
                <a:spcPts val="0"/>
              </a:spcBef>
              <a:spcAft>
                <a:spcPts val="0"/>
              </a:spcAft>
            </a:pPr>
            <a:endParaRPr lang="en-US" sz="2800" dirty="0">
              <a:cs typeface="Segoe UI"/>
            </a:endParaRPr>
          </a:p>
          <a:p>
            <a:pPr>
              <a:lnSpc>
                <a:spcPct val="100000"/>
              </a:lnSpc>
              <a:spcBef>
                <a:spcPts val="0"/>
              </a:spcBef>
              <a:spcAft>
                <a:spcPts val="0"/>
              </a:spcAft>
            </a:pPr>
            <a:r>
              <a:rPr lang="en-US" sz="2800" dirty="0">
                <a:cs typeface="Segoe UI"/>
              </a:rPr>
              <a:t>Escorts are available</a:t>
            </a:r>
          </a:p>
          <a:p>
            <a:pPr>
              <a:lnSpc>
                <a:spcPct val="100000"/>
              </a:lnSpc>
              <a:spcBef>
                <a:spcPts val="0"/>
              </a:spcBef>
              <a:spcAft>
                <a:spcPts val="0"/>
              </a:spcAft>
            </a:pPr>
            <a:r>
              <a:rPr lang="en-US" sz="2800" dirty="0">
                <a:cs typeface="Segoe UI"/>
              </a:rPr>
              <a:t>to keep us all safe.</a:t>
            </a:r>
            <a:endParaRPr lang="en-US" sz="2800" dirty="0"/>
          </a:p>
        </p:txBody>
      </p:sp>
      <p:sp>
        <p:nvSpPr>
          <p:cNvPr id="4" name="TextBox 1">
            <a:extLst>
              <a:ext uri="{FF2B5EF4-FFF2-40B4-BE49-F238E27FC236}">
                <a16:creationId xmlns:a16="http://schemas.microsoft.com/office/drawing/2014/main" id="{3AA57E3A-885D-4872-9304-3C8C91B7600B}"/>
              </a:ext>
            </a:extLst>
          </p:cNvPr>
          <p:cNvSpPr txBox="1"/>
          <p:nvPr/>
        </p:nvSpPr>
        <p:spPr>
          <a:xfrm>
            <a:off x="1805421" y="2068657"/>
            <a:ext cx="631767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1E2A8DB2-9AD5-4F07-B8E0-BF1A450B93CB}"/>
              </a:ext>
            </a:extLst>
          </p:cNvPr>
          <p:cNvSpPr txBox="1"/>
          <p:nvPr/>
        </p:nvSpPr>
        <p:spPr>
          <a:xfrm>
            <a:off x="309130" y="918730"/>
            <a:ext cx="364374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i="1">
                <a:solidFill>
                  <a:schemeClr val="bg1"/>
                </a:solidFill>
                <a:latin typeface="Segoe UI Black" panose="020B0A02040204020203" pitchFamily="34" charset="0"/>
                <a:ea typeface="Segoe UI Black" panose="020B0A02040204020203" pitchFamily="34" charset="0"/>
                <a:cs typeface="Segoe UI Semibold"/>
              </a:rPr>
              <a:t>Off-campus escorts are available</a:t>
            </a:r>
            <a:endParaRPr lang="en-US" i="1">
              <a:solidFill>
                <a:schemeClr val="bg1"/>
              </a:solidFill>
              <a:latin typeface="Segoe UI Black" panose="020B0A02040204020203" pitchFamily="34" charset="0"/>
              <a:ea typeface="Segoe UI Black" panose="020B0A02040204020203" pitchFamily="34" charset="0"/>
            </a:endParaRPr>
          </a:p>
        </p:txBody>
      </p:sp>
      <p:pic>
        <p:nvPicPr>
          <p:cNvPr id="11" name="Picture 11" descr="A picture containing food&#10;&#10;Description generated with very high confidence">
            <a:extLst>
              <a:ext uri="{FF2B5EF4-FFF2-40B4-BE49-F238E27FC236}">
                <a16:creationId xmlns:a16="http://schemas.microsoft.com/office/drawing/2014/main" id="{87C920C0-FF34-4725-B152-1F4ED57FAE50}"/>
              </a:ext>
            </a:extLst>
          </p:cNvPr>
          <p:cNvPicPr>
            <a:picLocks noChangeAspect="1"/>
          </p:cNvPicPr>
          <p:nvPr/>
        </p:nvPicPr>
        <p:blipFill>
          <a:blip r:embed="rId3"/>
          <a:stretch>
            <a:fillRect/>
          </a:stretch>
        </p:blipFill>
        <p:spPr>
          <a:xfrm>
            <a:off x="706582" y="3484419"/>
            <a:ext cx="2854036" cy="2854036"/>
          </a:xfrm>
          <a:prstGeom prst="rect">
            <a:avLst/>
          </a:prstGeom>
        </p:spPr>
      </p:pic>
      <p:pic>
        <p:nvPicPr>
          <p:cNvPr id="3" name="Picture 4" descr="A picture containing drawing, cup, game&#10;&#10;Description generated with very high confidence">
            <a:extLst>
              <a:ext uri="{FF2B5EF4-FFF2-40B4-BE49-F238E27FC236}">
                <a16:creationId xmlns:a16="http://schemas.microsoft.com/office/drawing/2014/main" id="{6289987D-E6E6-4BD7-839F-EB9BAF960C00}"/>
              </a:ext>
            </a:extLst>
          </p:cNvPr>
          <p:cNvPicPr>
            <a:picLocks noChangeAspect="1"/>
          </p:cNvPicPr>
          <p:nvPr/>
        </p:nvPicPr>
        <p:blipFill>
          <a:blip r:embed="rId4"/>
          <a:stretch>
            <a:fillRect/>
          </a:stretch>
        </p:blipFill>
        <p:spPr>
          <a:xfrm>
            <a:off x="8981090" y="3725918"/>
            <a:ext cx="3058510" cy="3058510"/>
          </a:xfrm>
          <a:prstGeom prst="rect">
            <a:avLst/>
          </a:prstGeom>
        </p:spPr>
      </p:pic>
    </p:spTree>
    <p:extLst>
      <p:ext uri="{BB962C8B-B14F-4D97-AF65-F5344CB8AC3E}">
        <p14:creationId xmlns:p14="http://schemas.microsoft.com/office/powerpoint/2010/main" val="1624660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B6D828E-FCC5-4667-A690-7A978107FF64}"/>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i="1">
                <a:solidFill>
                  <a:srgbClr val="FFFFFF"/>
                </a:solidFill>
                <a:latin typeface="Segoe UI Black" panose="020B0A02040204020203" pitchFamily="34" charset="0"/>
                <a:ea typeface="Segoe UI Black" panose="020B0A02040204020203" pitchFamily="34" charset="0"/>
                <a:cs typeface="Segoe UI Semibold"/>
              </a:rPr>
              <a:t>Managing Conflict</a:t>
            </a:r>
            <a:br>
              <a:rPr lang="en-US" sz="3600" i="1">
                <a:solidFill>
                  <a:srgbClr val="FFFFFF"/>
                </a:solidFill>
                <a:latin typeface="Segoe UI Black" panose="020B0A02040204020203" pitchFamily="34" charset="0"/>
                <a:ea typeface="Segoe UI Black" panose="020B0A02040204020203" pitchFamily="34" charset="0"/>
                <a:cs typeface="Segoe UI Semibold"/>
              </a:rPr>
            </a:br>
            <a:r>
              <a:rPr lang="en-US" sz="3600" i="1">
                <a:solidFill>
                  <a:srgbClr val="FFFFFF"/>
                </a:solidFill>
                <a:latin typeface="Segoe UI Black" panose="020B0A02040204020203" pitchFamily="34" charset="0"/>
                <a:ea typeface="Segoe UI Black" panose="020B0A02040204020203" pitchFamily="34" charset="0"/>
                <a:cs typeface="Segoe UI Semibold"/>
              </a:rPr>
              <a:t>in the</a:t>
            </a:r>
            <a:br>
              <a:rPr lang="en-US" sz="3600" i="1">
                <a:solidFill>
                  <a:srgbClr val="FFFFFF"/>
                </a:solidFill>
                <a:latin typeface="Segoe UI Black" panose="020B0A02040204020203" pitchFamily="34" charset="0"/>
                <a:ea typeface="Segoe UI Black" panose="020B0A02040204020203" pitchFamily="34" charset="0"/>
                <a:cs typeface="Segoe UI Semibold"/>
              </a:rPr>
            </a:br>
            <a:r>
              <a:rPr lang="en-US" sz="3600" i="1">
                <a:solidFill>
                  <a:srgbClr val="FFFFFF"/>
                </a:solidFill>
                <a:latin typeface="Segoe UI Black" panose="020B0A02040204020203" pitchFamily="34" charset="0"/>
                <a:ea typeface="Segoe UI Black" panose="020B0A02040204020203" pitchFamily="34" charset="0"/>
                <a:cs typeface="Segoe UI Semibold"/>
              </a:rPr>
              <a:t>Classroom</a:t>
            </a:r>
          </a:p>
        </p:txBody>
      </p:sp>
      <p:sp>
        <p:nvSpPr>
          <p:cNvPr id="22" name="Rectangle 21">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7" name="TextBox 4">
            <a:extLst>
              <a:ext uri="{FF2B5EF4-FFF2-40B4-BE49-F238E27FC236}">
                <a16:creationId xmlns:a16="http://schemas.microsoft.com/office/drawing/2014/main" id="{19E706D7-97AB-4495-88E6-2143A5EBE304}"/>
              </a:ext>
            </a:extLst>
          </p:cNvPr>
          <p:cNvGraphicFramePr/>
          <p:nvPr/>
        </p:nvGraphicFramePr>
        <p:xfrm>
          <a:off x="4741863" y="265691"/>
          <a:ext cx="6797675" cy="6481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81705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6D79D-3EEF-4D5E-BF43-79033F0B3C21}"/>
              </a:ext>
            </a:extLst>
          </p:cNvPr>
          <p:cNvSpPr>
            <a:spLocks noGrp="1"/>
          </p:cNvSpPr>
          <p:nvPr>
            <p:ph type="title"/>
          </p:nvPr>
        </p:nvSpPr>
        <p:spPr>
          <a:xfrm>
            <a:off x="1144905" y="262790"/>
            <a:ext cx="10058400" cy="1450757"/>
          </a:xfrm>
        </p:spPr>
        <p:txBody>
          <a:bodyPr vert="horz" lIns="91440" tIns="45720" rIns="91440" bIns="45720" rtlCol="0" anchor="ctr">
            <a:normAutofit/>
          </a:bodyPr>
          <a:lstStyle/>
          <a:p>
            <a:pPr algn="ctr"/>
            <a:r>
              <a:rPr lang="en-US" i="1">
                <a:solidFill>
                  <a:schemeClr val="bg2">
                    <a:lumMod val="25000"/>
                  </a:schemeClr>
                </a:solidFill>
                <a:latin typeface="Segoe UI Black" panose="020B0A02040204020203" pitchFamily="34" charset="0"/>
                <a:ea typeface="Segoe UI Black" panose="020B0A02040204020203" pitchFamily="34" charset="0"/>
                <a:cs typeface="Segoe UI"/>
              </a:rPr>
              <a:t>Discrimination &amp; Harassment</a:t>
            </a:r>
          </a:p>
        </p:txBody>
      </p:sp>
      <p:sp>
        <p:nvSpPr>
          <p:cNvPr id="4" name="TextBox 3">
            <a:extLst>
              <a:ext uri="{FF2B5EF4-FFF2-40B4-BE49-F238E27FC236}">
                <a16:creationId xmlns:a16="http://schemas.microsoft.com/office/drawing/2014/main" id="{8E8EFC1A-99E4-4821-8B13-C85A59D9F21E}"/>
              </a:ext>
            </a:extLst>
          </p:cNvPr>
          <p:cNvSpPr txBox="1"/>
          <p:nvPr/>
        </p:nvSpPr>
        <p:spPr>
          <a:xfrm>
            <a:off x="2140744" y="2986087"/>
            <a:ext cx="27431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ü"/>
            </a:pPr>
            <a:r>
              <a:rPr lang="en-US" sz="2000">
                <a:latin typeface="Segoe UI"/>
                <a:cs typeface="Segoe UI"/>
              </a:rPr>
              <a:t>Race</a:t>
            </a:r>
            <a:endParaRPr lang="en-US"/>
          </a:p>
          <a:p>
            <a:pPr marL="342900" indent="-342900">
              <a:buFont typeface="Wingdings"/>
              <a:buChar char="ü"/>
            </a:pPr>
            <a:r>
              <a:rPr lang="en-US" sz="2000">
                <a:latin typeface="Segoe UI"/>
                <a:cs typeface="Segoe UI"/>
              </a:rPr>
              <a:t>Color</a:t>
            </a:r>
          </a:p>
          <a:p>
            <a:pPr marL="342900" indent="-342900">
              <a:buFont typeface="Wingdings"/>
              <a:buChar char="ü"/>
            </a:pPr>
            <a:r>
              <a:rPr lang="en-US" sz="2000">
                <a:latin typeface="Segoe UI"/>
                <a:cs typeface="Segoe UI"/>
              </a:rPr>
              <a:t>Creed</a:t>
            </a:r>
          </a:p>
          <a:p>
            <a:pPr marL="342900" indent="-342900">
              <a:buFont typeface="Wingdings"/>
              <a:buChar char="ü"/>
            </a:pPr>
            <a:r>
              <a:rPr lang="en-US" sz="2000">
                <a:latin typeface="Segoe UI"/>
                <a:cs typeface="Segoe UI"/>
              </a:rPr>
              <a:t>Age</a:t>
            </a:r>
          </a:p>
        </p:txBody>
      </p:sp>
      <p:sp>
        <p:nvSpPr>
          <p:cNvPr id="6" name="TextBox 5">
            <a:extLst>
              <a:ext uri="{FF2B5EF4-FFF2-40B4-BE49-F238E27FC236}">
                <a16:creationId xmlns:a16="http://schemas.microsoft.com/office/drawing/2014/main" id="{47EC42E3-547A-4660-B1A3-A27188C0563C}"/>
              </a:ext>
            </a:extLst>
          </p:cNvPr>
          <p:cNvSpPr txBox="1"/>
          <p:nvPr/>
        </p:nvSpPr>
        <p:spPr>
          <a:xfrm>
            <a:off x="7820025" y="2986087"/>
            <a:ext cx="27431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ü"/>
            </a:pPr>
            <a:r>
              <a:rPr lang="en-US" sz="2000">
                <a:latin typeface="Segoe UI"/>
                <a:cs typeface="Segoe UI"/>
              </a:rPr>
              <a:t>Ethnicity</a:t>
            </a:r>
            <a:endParaRPr lang="en-US"/>
          </a:p>
          <a:p>
            <a:pPr marL="342900" indent="-342900">
              <a:buFont typeface="Wingdings"/>
              <a:buChar char="ü"/>
            </a:pPr>
            <a:r>
              <a:rPr lang="en-US" sz="2000">
                <a:latin typeface="Segoe UI"/>
                <a:cs typeface="Segoe UI"/>
              </a:rPr>
              <a:t>National Origin</a:t>
            </a:r>
          </a:p>
          <a:p>
            <a:pPr marL="342900" indent="-342900">
              <a:buFont typeface="Wingdings"/>
              <a:buChar char="ü"/>
            </a:pPr>
            <a:r>
              <a:rPr lang="en-US" sz="2000">
                <a:latin typeface="Segoe UI"/>
                <a:cs typeface="Segoe UI"/>
              </a:rPr>
              <a:t>Sexual Orientation</a:t>
            </a:r>
          </a:p>
          <a:p>
            <a:pPr marL="342900" indent="-342900">
              <a:buFont typeface="Wingdings"/>
              <a:buChar char="ü"/>
            </a:pPr>
            <a:r>
              <a:rPr lang="en-US" sz="2000">
                <a:latin typeface="Segoe UI"/>
                <a:cs typeface="Segoe UI"/>
              </a:rPr>
              <a:t>Gender Identity </a:t>
            </a:r>
          </a:p>
        </p:txBody>
      </p:sp>
      <p:sp>
        <p:nvSpPr>
          <p:cNvPr id="7" name="TextBox 6">
            <a:extLst>
              <a:ext uri="{FF2B5EF4-FFF2-40B4-BE49-F238E27FC236}">
                <a16:creationId xmlns:a16="http://schemas.microsoft.com/office/drawing/2014/main" id="{BA429B61-023D-4E50-A742-F73A9F15E6B6}"/>
              </a:ext>
            </a:extLst>
          </p:cNvPr>
          <p:cNvSpPr txBox="1"/>
          <p:nvPr/>
        </p:nvSpPr>
        <p:spPr>
          <a:xfrm>
            <a:off x="4629150" y="2986087"/>
            <a:ext cx="31003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ü"/>
            </a:pPr>
            <a:r>
              <a:rPr lang="en-US" sz="2000">
                <a:latin typeface="Segoe UI"/>
                <a:cs typeface="Segoe UI"/>
              </a:rPr>
              <a:t>Religion</a:t>
            </a:r>
            <a:endParaRPr lang="en-US">
              <a:latin typeface="Gill Sans MT"/>
              <a:cs typeface="Segoe UI"/>
            </a:endParaRPr>
          </a:p>
          <a:p>
            <a:pPr marL="342900" indent="-342900">
              <a:buFont typeface="Wingdings"/>
              <a:buChar char="ü"/>
            </a:pPr>
            <a:r>
              <a:rPr lang="en-US" sz="2000">
                <a:latin typeface="Segoe UI"/>
                <a:cs typeface="Segoe UI"/>
              </a:rPr>
              <a:t>Disability</a:t>
            </a:r>
            <a:endParaRPr lang="en-US"/>
          </a:p>
          <a:p>
            <a:pPr marL="342900" indent="-342900">
              <a:buFont typeface="Wingdings"/>
              <a:buChar char="ü"/>
            </a:pPr>
            <a:r>
              <a:rPr lang="en-US" sz="2000">
                <a:latin typeface="Segoe UI"/>
                <a:cs typeface="Segoe UI"/>
              </a:rPr>
              <a:t>Veteran Status</a:t>
            </a:r>
          </a:p>
          <a:p>
            <a:pPr marL="342900" indent="-342900">
              <a:buFont typeface="Wingdings"/>
              <a:buChar char="ü"/>
            </a:pPr>
            <a:r>
              <a:rPr lang="en-US" sz="2000">
                <a:latin typeface="Segoe UI"/>
                <a:cs typeface="Segoe UI"/>
              </a:rPr>
              <a:t>Genetic Information</a:t>
            </a:r>
          </a:p>
        </p:txBody>
      </p:sp>
      <p:sp>
        <p:nvSpPr>
          <p:cNvPr id="10" name="TextBox 9">
            <a:extLst>
              <a:ext uri="{FF2B5EF4-FFF2-40B4-BE49-F238E27FC236}">
                <a16:creationId xmlns:a16="http://schemas.microsoft.com/office/drawing/2014/main" id="{3B865AEB-9B40-469C-9E28-E16E37DC21CD}"/>
              </a:ext>
            </a:extLst>
          </p:cNvPr>
          <p:cNvSpPr txBox="1"/>
          <p:nvPr/>
        </p:nvSpPr>
        <p:spPr>
          <a:xfrm>
            <a:off x="902494" y="2033587"/>
            <a:ext cx="1039891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Segoe UI Semibold"/>
                <a:ea typeface="+mn-lt"/>
                <a:cs typeface="+mn-lt"/>
              </a:rPr>
              <a:t>TCAT does not Discriminate on programs or activities</a:t>
            </a:r>
            <a:endParaRPr lang="en-US" sz="2800">
              <a:latin typeface="Segoe UI Semibold"/>
              <a:cs typeface="Segoe UI Semibold"/>
            </a:endParaRPr>
          </a:p>
          <a:p>
            <a:pPr algn="ctr"/>
            <a:r>
              <a:rPr lang="en-US" sz="2800">
                <a:latin typeface="Segoe UI Semibold"/>
                <a:ea typeface="+mn-lt"/>
                <a:cs typeface="+mn-lt"/>
              </a:rPr>
              <a:t>based on these </a:t>
            </a:r>
            <a:r>
              <a:rPr lang="en-US" sz="2800">
                <a:latin typeface="Segoe UI Semibold"/>
                <a:cs typeface="Segoe UI Semibold"/>
              </a:rPr>
              <a:t>Protected Statuses:</a:t>
            </a:r>
          </a:p>
        </p:txBody>
      </p:sp>
      <p:sp>
        <p:nvSpPr>
          <p:cNvPr id="14" name="TextBox 13">
            <a:extLst>
              <a:ext uri="{FF2B5EF4-FFF2-40B4-BE49-F238E27FC236}">
                <a16:creationId xmlns:a16="http://schemas.microsoft.com/office/drawing/2014/main" id="{3B04D986-07BC-4A94-97A7-CCF85709B9E7}"/>
              </a:ext>
            </a:extLst>
          </p:cNvPr>
          <p:cNvSpPr txBox="1"/>
          <p:nvPr/>
        </p:nvSpPr>
        <p:spPr>
          <a:xfrm>
            <a:off x="1378743" y="5013845"/>
            <a:ext cx="9446418" cy="23903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Segoe UI Semibold"/>
                <a:ea typeface="+mn-lt"/>
                <a:cs typeface="+mn-lt"/>
              </a:rPr>
              <a:t>TCAT takes immediate action to eliminate Harassment, prevent its recurrence, and address its effects.</a:t>
            </a:r>
            <a:endParaRPr lang="en-US" sz="2800" dirty="0">
              <a:latin typeface="Segoe UI Semibold"/>
              <a:ea typeface="+mn-lt"/>
              <a:cs typeface="Segoe UI"/>
            </a:endParaRPr>
          </a:p>
          <a:p>
            <a:pPr algn="ctr">
              <a:spcAft>
                <a:spcPts val="800"/>
              </a:spcAft>
            </a:pPr>
            <a:r>
              <a:rPr lang="en-US" sz="2800" dirty="0">
                <a:solidFill>
                  <a:srgbClr val="FF0000"/>
                </a:solidFill>
                <a:latin typeface="Segoe UI Semibold"/>
                <a:cs typeface="Segoe UI"/>
              </a:rPr>
              <a:t>It's the LAW!</a:t>
            </a:r>
          </a:p>
          <a:p>
            <a:pPr algn="ctr">
              <a:spcAft>
                <a:spcPts val="800"/>
              </a:spcAft>
            </a:pPr>
            <a:r>
              <a:rPr lang="en-US" sz="2400" dirty="0">
                <a:latin typeface="Segoe UI Semibold"/>
                <a:cs typeface="Segoe UI"/>
              </a:rPr>
              <a:t>Laura Travis: Vice-President &amp; Title VI &amp; IX Officer</a:t>
            </a:r>
          </a:p>
          <a:p>
            <a:pPr algn="ctr">
              <a:spcAft>
                <a:spcPts val="200"/>
              </a:spcAft>
            </a:pPr>
            <a:endParaRPr lang="en-US" sz="2800" dirty="0">
              <a:latin typeface="Segoe UI Semibold"/>
              <a:cs typeface="Segoe UI"/>
            </a:endParaRPr>
          </a:p>
        </p:txBody>
      </p:sp>
    </p:spTree>
    <p:extLst>
      <p:ext uri="{BB962C8B-B14F-4D97-AF65-F5344CB8AC3E}">
        <p14:creationId xmlns:p14="http://schemas.microsoft.com/office/powerpoint/2010/main" val="782384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6" name="Straight Connector 25">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table, cake, sitting, birthday&#10;&#10;Description generated with very high confidence">
            <a:extLst>
              <a:ext uri="{FF2B5EF4-FFF2-40B4-BE49-F238E27FC236}">
                <a16:creationId xmlns:a16="http://schemas.microsoft.com/office/drawing/2014/main" id="{B87D649D-6E9A-4401-90DB-71D488535B71}"/>
              </a:ext>
            </a:extLst>
          </p:cNvPr>
          <p:cNvPicPr>
            <a:picLocks noChangeAspect="1"/>
          </p:cNvPicPr>
          <p:nvPr/>
        </p:nvPicPr>
        <p:blipFill rotWithShape="1">
          <a:blip r:embed="rId3"/>
          <a:srcRect t="12693" b="17195"/>
          <a:stretch/>
        </p:blipFill>
        <p:spPr>
          <a:xfrm>
            <a:off x="-32" y="10"/>
            <a:ext cx="12192031" cy="4915066"/>
          </a:xfrm>
          <a:prstGeom prst="rect">
            <a:avLst/>
          </a:prstGeom>
        </p:spPr>
      </p:pic>
      <p:sp>
        <p:nvSpPr>
          <p:cNvPr id="28" name="Rectangle 27">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D2BF409-BF3F-4462-86E4-48DE22DDEF6A}"/>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i="1">
                <a:solidFill>
                  <a:srgbClr val="FFFFFF"/>
                </a:solidFill>
                <a:latin typeface="Segoe UI Black" panose="020B0A02040204020203" pitchFamily="34" charset="0"/>
                <a:ea typeface="Segoe UI Black" panose="020B0A02040204020203" pitchFamily="34" charset="0"/>
                <a:cs typeface="Segoe UI Semibold"/>
              </a:rPr>
              <a:t>Student Services Cares</a:t>
            </a:r>
          </a:p>
        </p:txBody>
      </p:sp>
      <p:sp>
        <p:nvSpPr>
          <p:cNvPr id="8" name="Content Placeholder 7">
            <a:extLst>
              <a:ext uri="{FF2B5EF4-FFF2-40B4-BE49-F238E27FC236}">
                <a16:creationId xmlns:a16="http://schemas.microsoft.com/office/drawing/2014/main" id="{26B0E7F2-C973-420F-AFDF-ED4FE9EF7BEB}"/>
              </a:ext>
            </a:extLst>
          </p:cNvPr>
          <p:cNvSpPr>
            <a:spLocks noGrp="1"/>
          </p:cNvSpPr>
          <p:nvPr>
            <p:ph idx="1"/>
          </p:nvPr>
        </p:nvSpPr>
        <p:spPr>
          <a:xfrm>
            <a:off x="1065212" y="5943600"/>
            <a:ext cx="10058400" cy="543513"/>
          </a:xfrm>
        </p:spPr>
        <p:txBody>
          <a:bodyPr vert="horz" lIns="91440" tIns="45720" rIns="91440" bIns="45720" rtlCol="0" anchor="t">
            <a:noAutofit/>
          </a:bodyPr>
          <a:lstStyle/>
          <a:p>
            <a:pPr marL="0" indent="0">
              <a:buNone/>
            </a:pPr>
            <a:r>
              <a:rPr lang="en-US" sz="2000" spc="200">
                <a:solidFill>
                  <a:srgbClr val="FFFFFF"/>
                </a:solidFill>
                <a:latin typeface="Segoe UI"/>
                <a:cs typeface="Segoe UI Semibold"/>
              </a:rPr>
              <a:t>TCAT has numerous community resources to help when Life Happens... </a:t>
            </a:r>
            <a:endParaRPr lang="en-US" sz="2000" cap="all" spc="200">
              <a:solidFill>
                <a:srgbClr val="FFFFFF"/>
              </a:solidFill>
              <a:latin typeface="Segoe UI"/>
              <a:cs typeface="Segoe UI Semibold"/>
            </a:endParaRPr>
          </a:p>
        </p:txBody>
      </p:sp>
      <p:sp>
        <p:nvSpPr>
          <p:cNvPr id="30" name="Rectangle 29">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65282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39EF7-BFE0-4D91-A802-132421958442}"/>
              </a:ext>
            </a:extLst>
          </p:cNvPr>
          <p:cNvSpPr txBox="1"/>
          <p:nvPr/>
        </p:nvSpPr>
        <p:spPr>
          <a:xfrm>
            <a:off x="1095021" y="174403"/>
            <a:ext cx="10001957" cy="553998"/>
          </a:xfrm>
          <a:prstGeom prst="rect">
            <a:avLst/>
          </a:prstGeom>
          <a:noFill/>
        </p:spPr>
        <p:txBody>
          <a:bodyPr wrap="square" rtlCol="0">
            <a:spAutoFit/>
          </a:bodyPr>
          <a:lstStyle/>
          <a:p>
            <a:r>
              <a:rPr lang="en-US" sz="3000" b="1" dirty="0">
                <a:solidFill>
                  <a:schemeClr val="bg2">
                    <a:lumMod val="25000"/>
                  </a:schemeClr>
                </a:solidFill>
              </a:rPr>
              <a:t>RESOURCES AVAILABLE IN STUDENT SERVICES </a:t>
            </a:r>
          </a:p>
        </p:txBody>
      </p:sp>
      <p:sp>
        <p:nvSpPr>
          <p:cNvPr id="3" name="TextBox 2">
            <a:extLst>
              <a:ext uri="{FF2B5EF4-FFF2-40B4-BE49-F238E27FC236}">
                <a16:creationId xmlns:a16="http://schemas.microsoft.com/office/drawing/2014/main" id="{30645B9D-BCC3-4E1F-AC07-8B517324AFE5}"/>
              </a:ext>
            </a:extLst>
          </p:cNvPr>
          <p:cNvSpPr txBox="1"/>
          <p:nvPr/>
        </p:nvSpPr>
        <p:spPr>
          <a:xfrm>
            <a:off x="316087" y="1149445"/>
            <a:ext cx="7563556" cy="461665"/>
          </a:xfrm>
          <a:prstGeom prst="rect">
            <a:avLst/>
          </a:prstGeom>
          <a:noFill/>
        </p:spPr>
        <p:txBody>
          <a:bodyPr wrap="square" rtlCol="0">
            <a:spAutoFit/>
          </a:bodyPr>
          <a:lstStyle/>
          <a:p>
            <a:pPr marL="285750" indent="-285750">
              <a:buFont typeface="Wingdings" panose="05000000000000000000" pitchFamily="2" charset="2"/>
              <a:buChar char="§"/>
            </a:pPr>
            <a:r>
              <a:rPr lang="en-US" sz="2400" b="1" dirty="0">
                <a:solidFill>
                  <a:srgbClr val="C00000"/>
                </a:solidFill>
              </a:rPr>
              <a:t>Drug and Alcohol Abuse Prevention Program</a:t>
            </a:r>
          </a:p>
        </p:txBody>
      </p:sp>
      <p:sp>
        <p:nvSpPr>
          <p:cNvPr id="4" name="TextBox 3">
            <a:extLst>
              <a:ext uri="{FF2B5EF4-FFF2-40B4-BE49-F238E27FC236}">
                <a16:creationId xmlns:a16="http://schemas.microsoft.com/office/drawing/2014/main" id="{06FD0706-D77D-4192-8351-E83EA474DA4D}"/>
              </a:ext>
            </a:extLst>
          </p:cNvPr>
          <p:cNvSpPr txBox="1"/>
          <p:nvPr/>
        </p:nvSpPr>
        <p:spPr>
          <a:xfrm>
            <a:off x="316087" y="2813713"/>
            <a:ext cx="6366933" cy="477054"/>
          </a:xfrm>
          <a:prstGeom prst="rect">
            <a:avLst/>
          </a:prstGeom>
          <a:noFill/>
        </p:spPr>
        <p:txBody>
          <a:bodyPr wrap="square" rtlCol="0">
            <a:spAutoFit/>
          </a:bodyPr>
          <a:lstStyle/>
          <a:p>
            <a:pPr marL="285750" indent="-285750">
              <a:buFont typeface="Wingdings" panose="05000000000000000000" pitchFamily="2" charset="2"/>
              <a:buChar char="§"/>
            </a:pPr>
            <a:r>
              <a:rPr lang="en-US" sz="2500" b="1" dirty="0">
                <a:solidFill>
                  <a:srgbClr val="C00000"/>
                </a:solidFill>
              </a:rPr>
              <a:t>Suicide Prevention Program</a:t>
            </a:r>
          </a:p>
        </p:txBody>
      </p:sp>
      <p:pic>
        <p:nvPicPr>
          <p:cNvPr id="1026" name="Picture 2" descr="Crisis Line cards">
            <a:extLst>
              <a:ext uri="{FF2B5EF4-FFF2-40B4-BE49-F238E27FC236}">
                <a16:creationId xmlns:a16="http://schemas.microsoft.com/office/drawing/2014/main" id="{FEC32D09-8BAD-4059-BDFA-B798042F1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89" y="3498376"/>
            <a:ext cx="4258732" cy="2434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4B03CF-99C0-4FA5-BF9E-3EDBE1FA9DDE}"/>
              </a:ext>
            </a:extLst>
          </p:cNvPr>
          <p:cNvSpPr txBox="1"/>
          <p:nvPr/>
        </p:nvSpPr>
        <p:spPr>
          <a:xfrm>
            <a:off x="601132" y="1669394"/>
            <a:ext cx="5912557" cy="1200329"/>
          </a:xfrm>
          <a:prstGeom prst="rect">
            <a:avLst/>
          </a:prstGeom>
          <a:noFill/>
        </p:spPr>
        <p:txBody>
          <a:bodyPr wrap="square">
            <a:spAutoFit/>
          </a:bodyPr>
          <a:lstStyle/>
          <a:p>
            <a:pPr marL="285750" indent="-285750">
              <a:buFont typeface="Wingdings" panose="05000000000000000000" pitchFamily="2" charset="2"/>
              <a:buChar char="Ø"/>
            </a:pPr>
            <a:r>
              <a:rPr lang="en-US" b="1" dirty="0">
                <a:solidFill>
                  <a:schemeClr val="bg2">
                    <a:lumMod val="25000"/>
                  </a:schemeClr>
                </a:solidFill>
              </a:rPr>
              <a:t>Health Risks</a:t>
            </a:r>
          </a:p>
          <a:p>
            <a:pPr marL="285750" indent="-285750">
              <a:buFont typeface="Wingdings" panose="05000000000000000000" pitchFamily="2" charset="2"/>
              <a:buChar char="Ø"/>
            </a:pPr>
            <a:r>
              <a:rPr lang="en-US" b="1" dirty="0">
                <a:solidFill>
                  <a:schemeClr val="bg2">
                    <a:lumMod val="25000"/>
                  </a:schemeClr>
                </a:solidFill>
              </a:rPr>
              <a:t>Prevention Assistance Programs</a:t>
            </a:r>
          </a:p>
          <a:p>
            <a:pPr marL="285750" indent="-285750">
              <a:buFont typeface="Wingdings" panose="05000000000000000000" pitchFamily="2" charset="2"/>
              <a:buChar char="Ø"/>
            </a:pPr>
            <a:r>
              <a:rPr lang="en-US" b="1" dirty="0">
                <a:solidFill>
                  <a:schemeClr val="bg2">
                    <a:lumMod val="25000"/>
                  </a:schemeClr>
                </a:solidFill>
              </a:rPr>
              <a:t>Anonymous Survey regarding use of drugs/alcohol</a:t>
            </a:r>
            <a:br>
              <a:rPr lang="en-US" b="1" dirty="0">
                <a:solidFill>
                  <a:schemeClr val="bg2">
                    <a:lumMod val="25000"/>
                  </a:schemeClr>
                </a:solidFill>
              </a:rPr>
            </a:br>
            <a:endParaRPr lang="en-US" b="1" dirty="0">
              <a:solidFill>
                <a:schemeClr val="bg2">
                  <a:lumMod val="25000"/>
                </a:schemeClr>
              </a:solidFill>
            </a:endParaRPr>
          </a:p>
        </p:txBody>
      </p:sp>
      <p:pic>
        <p:nvPicPr>
          <p:cNvPr id="6" name="Picture 5">
            <a:extLst>
              <a:ext uri="{FF2B5EF4-FFF2-40B4-BE49-F238E27FC236}">
                <a16:creationId xmlns:a16="http://schemas.microsoft.com/office/drawing/2014/main" id="{0B50B9B4-D217-4341-507D-EC859821F173}"/>
              </a:ext>
            </a:extLst>
          </p:cNvPr>
          <p:cNvPicPr>
            <a:picLocks noChangeAspect="1"/>
          </p:cNvPicPr>
          <p:nvPr/>
        </p:nvPicPr>
        <p:blipFill>
          <a:blip r:embed="rId3"/>
          <a:stretch>
            <a:fillRect/>
          </a:stretch>
        </p:blipFill>
        <p:spPr>
          <a:xfrm>
            <a:off x="6379818" y="3275725"/>
            <a:ext cx="3769415" cy="2210179"/>
          </a:xfrm>
          <a:prstGeom prst="rect">
            <a:avLst/>
          </a:prstGeom>
        </p:spPr>
      </p:pic>
    </p:spTree>
    <p:extLst>
      <p:ext uri="{BB962C8B-B14F-4D97-AF65-F5344CB8AC3E}">
        <p14:creationId xmlns:p14="http://schemas.microsoft.com/office/powerpoint/2010/main" val="594046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207139"/>
            <a:ext cx="10047889" cy="717770"/>
          </a:xfrm>
        </p:spPr>
        <p:txBody>
          <a:bodyPr vert="horz" lIns="0" tIns="45720" rIns="0" bIns="45720" rtlCol="0" anchor="t">
            <a:normAutofit/>
          </a:bodyPr>
          <a:lstStyle/>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a:ea typeface="Segoe UI Black"/>
                <a:cs typeface="Segoe UI"/>
              </a:rPr>
              <a:t>COVID ABSENTEEISM</a:t>
            </a:r>
            <a:endParaRPr lang="en-US" dirty="0"/>
          </a:p>
          <a:p>
            <a:pPr marL="200660" lvl="1" indent="0">
              <a:lnSpc>
                <a:spcPct val="100000"/>
              </a:lnSpc>
              <a:spcBef>
                <a:spcPct val="50000"/>
              </a:spcBef>
              <a:spcAft>
                <a:spcPct val="5000"/>
              </a:spcAft>
              <a:buClr>
                <a:srgbClr val="FF0000"/>
              </a:buClr>
              <a:buSzPct val="80000"/>
              <a:buNone/>
            </a:pPr>
            <a:endParaRPr lang="en-US" altLang="en-US" sz="2200" dirty="0">
              <a:solidFill>
                <a:schemeClr val="tx1"/>
              </a:solidFill>
              <a:latin typeface="Segoe UI" panose="020B0502040204020203" pitchFamily="34" charset="0"/>
              <a:cs typeface="Segoe UI" panose="020B0502040204020203" pitchFamily="34" charset="0"/>
            </a:endParaRPr>
          </a:p>
        </p:txBody>
      </p:sp>
      <p:sp>
        <p:nvSpPr>
          <p:cNvPr id="10" name="TextBox 9"/>
          <p:cNvSpPr txBox="1"/>
          <p:nvPr/>
        </p:nvSpPr>
        <p:spPr>
          <a:xfrm>
            <a:off x="1818787" y="1044806"/>
            <a:ext cx="10047890" cy="4732386"/>
          </a:xfrm>
          <a:prstGeom prst="rect">
            <a:avLst/>
          </a:prstGeom>
          <a:noFill/>
        </p:spPr>
        <p:txBody>
          <a:bodyPr wrap="square" rtlCol="0" anchor="t">
            <a:spAutoFit/>
          </a:bodyPr>
          <a:lstStyle/>
          <a:p>
            <a:pPr marL="285750" marR="0" lvl="0" indent="-285750" algn="l" defTabSz="457200" rtl="0" eaLnBrk="1" fontAlgn="auto" latinLnBrk="0" hangingPunct="1">
              <a:lnSpc>
                <a:spcPct val="125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Covid absences will be treated like any other sickness or absence. Students should keep all documentation related to doctor’s visits, testing, etc. should they need it for an attendance appeal. </a:t>
            </a:r>
            <a:br>
              <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endParaRPr kumimoji="0" lang="en-US" sz="24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285750" indent="-285750">
              <a:lnSpc>
                <a:spcPct val="125000"/>
              </a:lnSpc>
              <a:buFont typeface="Wingdings" panose="05000000000000000000" pitchFamily="2" charset="2"/>
              <a:buChar char="§"/>
              <a:defRPr/>
            </a:pPr>
            <a:r>
              <a:rPr lang="en-US" sz="2400" dirty="0">
                <a:effectLst/>
                <a:latin typeface="Segoe UI" panose="020B0502040204020203" pitchFamily="34" charset="0"/>
                <a:ea typeface="Calibri" panose="020F0502020204030204" pitchFamily="34" charset="0"/>
                <a:cs typeface="Segoe UI" panose="020B0502040204020203" pitchFamily="34" charset="0"/>
              </a:rPr>
              <a:t>Positive students who remain off campus for more than 10 days due to COVID will be required to submit a note from a medical provider for any continued absences.</a:t>
            </a:r>
          </a:p>
          <a:p>
            <a:pPr marL="285750" marR="0" lvl="0" indent="-285750" algn="l" defTabSz="457200" rtl="0" eaLnBrk="1" fontAlgn="auto" latinLnBrk="0" hangingPunct="1">
              <a:lnSpc>
                <a:spcPct val="125000"/>
              </a:lnSpc>
              <a:spcBef>
                <a:spcPts val="0"/>
              </a:spcBef>
              <a:spcAft>
                <a:spcPts val="0"/>
              </a:spcAft>
              <a:buClrTx/>
              <a:buSzTx/>
              <a:buFont typeface="Wingdings" panose="05000000000000000000" pitchFamily="2" charset="2"/>
              <a:buChar char="§"/>
              <a:tabLst/>
              <a:defRPr/>
            </a:pPr>
            <a:endParaRPr kumimoji="0" lang="en-US" sz="1900" b="0" i="0" u="none" strike="noStrike" kern="1200" cap="none" spc="0" normalizeH="0" baseline="0" noProof="0" dirty="0">
              <a:ln>
                <a:noFill/>
              </a:ln>
              <a:solidFill>
                <a:prstClr val="black"/>
              </a:solidFill>
              <a:effectLst/>
              <a:uLnTx/>
              <a:uFillTx/>
              <a:latin typeface="Segoe UI"/>
              <a:ea typeface="+mn-ea"/>
              <a:cs typeface="Segoe UI"/>
            </a:endParaRPr>
          </a:p>
          <a:p>
            <a:pPr marR="0" lvl="0" algn="l" defTabSz="457200" rtl="0" eaLnBrk="1" fontAlgn="auto" latinLnBrk="0" hangingPunct="1">
              <a:lnSpc>
                <a:spcPct val="125000"/>
              </a:lnSpc>
              <a:spcBef>
                <a:spcPts val="0"/>
              </a:spcBef>
              <a:spcAft>
                <a:spcPts val="0"/>
              </a:spcAft>
              <a:buClrTx/>
              <a:buSzTx/>
              <a:tabLst/>
              <a:defRPr/>
            </a:pPr>
            <a:endParaRPr kumimoji="0" lang="en-US" sz="1900" b="0" i="0" u="none" strike="noStrike" kern="1200" cap="none" spc="0" normalizeH="0" baseline="0" noProof="0" dirty="0">
              <a:ln>
                <a:noFill/>
              </a:ln>
              <a:solidFill>
                <a:prstClr val="black"/>
              </a:solidFill>
              <a:effectLst/>
              <a:uLnTx/>
              <a:uFillTx/>
              <a:latin typeface="Segoe UI"/>
              <a:ea typeface="+mn-ea"/>
              <a:cs typeface="Segoe UI"/>
            </a:endParaRPr>
          </a:p>
          <a:p>
            <a:pPr marR="0" lvl="0" algn="l" defTabSz="457200" rtl="0" eaLnBrk="1" fontAlgn="auto" latinLnBrk="0" hangingPunct="1">
              <a:lnSpc>
                <a:spcPct val="125000"/>
              </a:lnSpc>
              <a:spcBef>
                <a:spcPts val="0"/>
              </a:spcBef>
              <a:spcAft>
                <a:spcPts val="0"/>
              </a:spcAft>
              <a:buClrTx/>
              <a:buSzTx/>
              <a:tabLst/>
              <a:defRPr/>
            </a:pPr>
            <a:endParaRPr kumimoji="0" lang="en-US" sz="1900" b="0" i="0" u="none" strike="noStrike" kern="1200" cap="none" spc="0" normalizeH="0" baseline="0" noProof="0" dirty="0">
              <a:ln>
                <a:noFill/>
              </a:ln>
              <a:solidFill>
                <a:prstClr val="black"/>
              </a:solidFill>
              <a:effectLst/>
              <a:uLnTx/>
              <a:uFillTx/>
              <a:latin typeface="Segoe UI"/>
              <a:ea typeface="+mn-ea"/>
              <a:cs typeface="Segoe UI"/>
            </a:endParaRPr>
          </a:p>
          <a:p>
            <a:pPr marL="0" marR="0" lvl="0" indent="0" algn="l" defTabSz="457200" rtl="0" eaLnBrk="1" fontAlgn="auto" latinLnBrk="0" hangingPunct="1">
              <a:lnSpc>
                <a:spcPct val="125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8" name="Text Placeholder 9">
            <a:extLst>
              <a:ext uri="{FF2B5EF4-FFF2-40B4-BE49-F238E27FC236}">
                <a16:creationId xmlns:a16="http://schemas.microsoft.com/office/drawing/2014/main" id="{2683425B-C41B-49D7-AFC6-B03DBAF5A5BC}"/>
              </a:ext>
            </a:extLst>
          </p:cNvPr>
          <p:cNvSpPr txBox="1">
            <a:spLocks/>
          </p:cNvSpPr>
          <p:nvPr/>
        </p:nvSpPr>
        <p:spPr>
          <a:xfrm rot="16200000" flipH="1">
            <a:off x="-2198893" y="2731356"/>
            <a:ext cx="6438990" cy="139055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a:ea typeface="Segoe UI Black"/>
              </a:rPr>
              <a:t>COVID-19 CARE - </a:t>
            </a:r>
            <a:endParaRPr lang="en-US" dirty="0">
              <a:latin typeface="Segoe UI Semibold"/>
              <a:ea typeface="Segoe UI Black"/>
              <a:cs typeface="Segoe UI Semibold"/>
            </a:endParaRPr>
          </a:p>
          <a:p>
            <a:pPr algn="ctr"/>
            <a:r>
              <a:rPr lang="en-US" sz="4400" i="1" dirty="0">
                <a:latin typeface="Segoe UI Black"/>
                <a:ea typeface="Segoe UI Black"/>
              </a:rPr>
              <a:t>Absenteeism</a:t>
            </a:r>
            <a:endParaRPr lang="en-US" dirty="0">
              <a:cs typeface="Segoe UI Semibold"/>
            </a:endParaRPr>
          </a:p>
        </p:txBody>
      </p:sp>
    </p:spTree>
    <p:extLst>
      <p:ext uri="{BB962C8B-B14F-4D97-AF65-F5344CB8AC3E}">
        <p14:creationId xmlns:p14="http://schemas.microsoft.com/office/powerpoint/2010/main" val="412628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D7528-0ABB-FED4-1425-998C102C190B}"/>
              </a:ext>
            </a:extLst>
          </p:cNvPr>
          <p:cNvSpPr txBox="1"/>
          <p:nvPr/>
        </p:nvSpPr>
        <p:spPr>
          <a:xfrm>
            <a:off x="812800" y="130133"/>
            <a:ext cx="11096978" cy="1138773"/>
          </a:xfrm>
          <a:prstGeom prst="rect">
            <a:avLst/>
          </a:prstGeom>
          <a:noFill/>
        </p:spPr>
        <p:txBody>
          <a:bodyPr wrap="square" rtlCol="0">
            <a:spAutoFit/>
          </a:bodyPr>
          <a:lstStyle/>
          <a:p>
            <a:r>
              <a:rPr lang="en-US" sz="3200" b="1" dirty="0"/>
              <a:t>NEWTON MILITARY FAMILY RESOURCE CENTER</a:t>
            </a:r>
          </a:p>
          <a:p>
            <a:endParaRPr lang="en-US" dirty="0"/>
          </a:p>
          <a:p>
            <a:endParaRPr lang="en-US" dirty="0"/>
          </a:p>
        </p:txBody>
      </p:sp>
      <p:pic>
        <p:nvPicPr>
          <p:cNvPr id="4" name="Picture 3" descr="A picture containing text&#10;&#10;Description automatically generated">
            <a:extLst>
              <a:ext uri="{FF2B5EF4-FFF2-40B4-BE49-F238E27FC236}">
                <a16:creationId xmlns:a16="http://schemas.microsoft.com/office/drawing/2014/main" id="{2A503BBB-CFA8-0EFB-4942-16F30B7C4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244" y="572705"/>
            <a:ext cx="2651664" cy="876101"/>
          </a:xfrm>
          <a:prstGeom prst="rect">
            <a:avLst/>
          </a:prstGeom>
        </p:spPr>
      </p:pic>
      <p:sp>
        <p:nvSpPr>
          <p:cNvPr id="6" name="TextBox 5">
            <a:extLst>
              <a:ext uri="{FF2B5EF4-FFF2-40B4-BE49-F238E27FC236}">
                <a16:creationId xmlns:a16="http://schemas.microsoft.com/office/drawing/2014/main" id="{7E08887E-7B62-ECA3-9E18-C58A79918249}"/>
              </a:ext>
            </a:extLst>
          </p:cNvPr>
          <p:cNvSpPr txBox="1"/>
          <p:nvPr/>
        </p:nvSpPr>
        <p:spPr>
          <a:xfrm>
            <a:off x="694266" y="1483981"/>
            <a:ext cx="10803467" cy="4801314"/>
          </a:xfrm>
          <a:prstGeom prst="rect">
            <a:avLst/>
          </a:prstGeom>
          <a:noFill/>
        </p:spPr>
        <p:txBody>
          <a:bodyPr wrap="square" rtlCol="0">
            <a:spAutoFit/>
          </a:bodyPr>
          <a:lstStyle/>
          <a:p>
            <a:r>
              <a:rPr lang="en-US" dirty="0"/>
              <a:t>* One-stop shop for military-affiliated student support and services</a:t>
            </a:r>
          </a:p>
          <a:p>
            <a:r>
              <a:rPr lang="en-US" dirty="0"/>
              <a:t>* Reception space, lounge, computer lab, conference room, and work stations </a:t>
            </a:r>
          </a:p>
          <a:p>
            <a:r>
              <a:rPr lang="en-US" dirty="0"/>
              <a:t>* Hub for community partner support and services</a:t>
            </a:r>
          </a:p>
          <a:p>
            <a:endParaRPr lang="en-US" dirty="0"/>
          </a:p>
          <a:p>
            <a:r>
              <a:rPr lang="en-US" dirty="0"/>
              <a:t>* Services offered to Student Veterans:</a:t>
            </a:r>
          </a:p>
          <a:p>
            <a:r>
              <a:rPr lang="en-US" dirty="0"/>
              <a:t>	Vets Success on Campus (U.S. Veterans Administration)</a:t>
            </a:r>
          </a:p>
          <a:p>
            <a:r>
              <a:rPr lang="en-US" dirty="0"/>
              <a:t>	Montgomery County Veterans Service Organization</a:t>
            </a:r>
          </a:p>
          <a:p>
            <a:r>
              <a:rPr lang="en-US" dirty="0"/>
              <a:t>	Stephen A. Cohen Military Family Clinic</a:t>
            </a:r>
          </a:p>
          <a:p>
            <a:r>
              <a:rPr lang="en-US" dirty="0"/>
              <a:t>	Veterans Administration Whole Health Coaching Program</a:t>
            </a:r>
          </a:p>
          <a:p>
            <a:r>
              <a:rPr lang="en-US" dirty="0"/>
              <a:t>	Operation Stand Down Tennessee – Operation Commissary</a:t>
            </a:r>
          </a:p>
          <a:p>
            <a:endParaRPr lang="en-US" dirty="0"/>
          </a:p>
          <a:p>
            <a:r>
              <a:rPr lang="en-US" dirty="0"/>
              <a:t>* Questions:</a:t>
            </a:r>
          </a:p>
          <a:p>
            <a:r>
              <a:rPr lang="en-US" dirty="0"/>
              <a:t>Walt Lord, Major General, U.S. Army (Retired)</a:t>
            </a:r>
          </a:p>
          <a:p>
            <a:r>
              <a:rPr lang="en-US" dirty="0"/>
              <a:t>426 College Street</a:t>
            </a:r>
          </a:p>
          <a:p>
            <a:r>
              <a:rPr lang="en-US" dirty="0"/>
              <a:t>Clarksville, TN 37024</a:t>
            </a:r>
          </a:p>
          <a:p>
            <a:r>
              <a:rPr lang="en-US" dirty="0">
                <a:hlinkClick r:id="rId3"/>
              </a:rPr>
              <a:t>lordw@apsu.edu</a:t>
            </a:r>
            <a:endParaRPr lang="en-US" dirty="0"/>
          </a:p>
          <a:p>
            <a:r>
              <a:rPr lang="en-US" dirty="0"/>
              <a:t>931-221-7549</a:t>
            </a:r>
          </a:p>
        </p:txBody>
      </p:sp>
    </p:spTree>
    <p:extLst>
      <p:ext uri="{BB962C8B-B14F-4D97-AF65-F5344CB8AC3E}">
        <p14:creationId xmlns:p14="http://schemas.microsoft.com/office/powerpoint/2010/main" val="3816480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5653-5E7B-4674-891A-B73F6CC0E436}"/>
              </a:ext>
            </a:extLst>
          </p:cNvPr>
          <p:cNvSpPr>
            <a:spLocks noGrp="1"/>
          </p:cNvSpPr>
          <p:nvPr>
            <p:ph type="title"/>
          </p:nvPr>
        </p:nvSpPr>
        <p:spPr/>
        <p:txBody>
          <a:bodyPr/>
          <a:lstStyle/>
          <a:p>
            <a:r>
              <a:rPr lang="en-US" i="1">
                <a:solidFill>
                  <a:schemeClr val="bg2">
                    <a:lumMod val="25000"/>
                  </a:schemeClr>
                </a:solidFill>
              </a:rPr>
              <a:t>Financial Aid</a:t>
            </a:r>
          </a:p>
        </p:txBody>
      </p:sp>
      <p:sp>
        <p:nvSpPr>
          <p:cNvPr id="3" name="Text Placeholder 2">
            <a:extLst>
              <a:ext uri="{FF2B5EF4-FFF2-40B4-BE49-F238E27FC236}">
                <a16:creationId xmlns:a16="http://schemas.microsoft.com/office/drawing/2014/main" id="{7BF8BA6B-21FF-49FD-9618-2F77B03AFDFE}"/>
              </a:ext>
            </a:extLst>
          </p:cNvPr>
          <p:cNvSpPr>
            <a:spLocks noGrp="1"/>
          </p:cNvSpPr>
          <p:nvPr>
            <p:ph type="body" idx="1"/>
          </p:nvPr>
        </p:nvSpPr>
        <p:spPr/>
        <p:txBody>
          <a:bodyPr/>
          <a:lstStyle/>
          <a:p>
            <a:r>
              <a:rPr lang="en-US"/>
              <a:t>New student orientation</a:t>
            </a:r>
          </a:p>
        </p:txBody>
      </p:sp>
    </p:spTree>
    <p:extLst>
      <p:ext uri="{BB962C8B-B14F-4D97-AF65-F5344CB8AC3E}">
        <p14:creationId xmlns:p14="http://schemas.microsoft.com/office/powerpoint/2010/main" val="1049437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8AB9056-A445-403F-BC88-DC851851218F}"/>
              </a:ext>
            </a:extLst>
          </p:cNvPr>
          <p:cNvSpPr txBox="1"/>
          <p:nvPr/>
        </p:nvSpPr>
        <p:spPr>
          <a:xfrm>
            <a:off x="4679576" y="451014"/>
            <a:ext cx="7512425" cy="142448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85000" lnSpcReduction="10000"/>
          </a:bodyPr>
          <a:lstStyle/>
          <a:p>
            <a:pPr defTabSz="914400">
              <a:lnSpc>
                <a:spcPct val="85000"/>
              </a:lnSpc>
              <a:spcBef>
                <a:spcPct val="0"/>
              </a:spcBef>
              <a:spcAft>
                <a:spcPts val="600"/>
              </a:spcAft>
            </a:pPr>
            <a:r>
              <a:rPr lang="en-US" sz="4800" i="1" spc="-50" dirty="0">
                <a:solidFill>
                  <a:schemeClr val="bg2">
                    <a:lumMod val="25000"/>
                  </a:schemeClr>
                </a:solidFill>
                <a:latin typeface="Segoe UI Black" panose="020B0A02040204020203" pitchFamily="34" charset="0"/>
                <a:ea typeface="Segoe UI Black" panose="020B0A02040204020203" pitchFamily="34" charset="0"/>
                <a:cs typeface="Segoe UI"/>
              </a:rPr>
              <a:t>   For All Things Financial....</a:t>
            </a:r>
          </a:p>
          <a:p>
            <a:pPr defTabSz="914400">
              <a:lnSpc>
                <a:spcPct val="85000"/>
              </a:lnSpc>
              <a:spcBef>
                <a:spcPct val="0"/>
              </a:spcBef>
              <a:spcAft>
                <a:spcPts val="600"/>
              </a:spcAft>
            </a:pPr>
            <a:r>
              <a:rPr lang="en-US" sz="4800" i="1" spc="-50" dirty="0">
                <a:solidFill>
                  <a:schemeClr val="bg2">
                    <a:lumMod val="25000"/>
                  </a:schemeClr>
                </a:solidFill>
                <a:latin typeface="Segoe UI Black" panose="020B0A02040204020203" pitchFamily="34" charset="0"/>
                <a:ea typeface="Segoe UI Black" panose="020B0A02040204020203" pitchFamily="34" charset="0"/>
                <a:cs typeface="Segoe UI"/>
              </a:rPr>
              <a:t>      Always Go to the Experts!</a:t>
            </a:r>
          </a:p>
        </p:txBody>
      </p:sp>
      <p:pic>
        <p:nvPicPr>
          <p:cNvPr id="2" name="Picture 2" descr="A picture containing food&#10;&#10;Description generated with very high confidence">
            <a:extLst>
              <a:ext uri="{FF2B5EF4-FFF2-40B4-BE49-F238E27FC236}">
                <a16:creationId xmlns:a16="http://schemas.microsoft.com/office/drawing/2014/main" id="{350BC794-1529-4D74-9C19-81FD389E9D66}"/>
              </a:ext>
            </a:extLst>
          </p:cNvPr>
          <p:cNvPicPr>
            <a:picLocks noChangeAspect="1"/>
          </p:cNvPicPr>
          <p:nvPr/>
        </p:nvPicPr>
        <p:blipFill>
          <a:blip r:embed="rId3"/>
          <a:stretch>
            <a:fillRect/>
          </a:stretch>
        </p:blipFill>
        <p:spPr>
          <a:xfrm>
            <a:off x="1604450" y="645106"/>
            <a:ext cx="3529110" cy="5247747"/>
          </a:xfrm>
          <a:prstGeom prst="rect">
            <a:avLst/>
          </a:prstGeom>
        </p:spPr>
      </p:pic>
      <p:cxnSp>
        <p:nvCxnSpPr>
          <p:cNvPr id="18" name="Straight Connector 17">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B723E91-E352-4D67-9D8E-2881687A8AEF}"/>
              </a:ext>
            </a:extLst>
          </p:cNvPr>
          <p:cNvSpPr txBox="1"/>
          <p:nvPr/>
        </p:nvSpPr>
        <p:spPr>
          <a:xfrm>
            <a:off x="5570857" y="2375162"/>
            <a:ext cx="6534398" cy="3670180"/>
          </a:xfrm>
          <a:prstGeom prst="rect">
            <a:avLst/>
          </a:prstGeom>
        </p:spPr>
        <p:txBody>
          <a:bodyPr rot="0" spcFirstLastPara="0" vertOverflow="overflow" horzOverflow="overflow" vert="horz" lIns="0" tIns="45720" rIns="0" bIns="45720" numCol="1" spcCol="0" rtlCol="0" fromWordArt="0" anchor="t" anchorCtr="0" forceAA="0" compatLnSpc="1">
            <a:prstTxWarp prst="textNoShape">
              <a:avLst/>
            </a:prstTxWarp>
            <a:normAutofit/>
          </a:bodyPr>
          <a:lstStyle/>
          <a:p>
            <a:pPr defTabSz="914400">
              <a:lnSpc>
                <a:spcPct val="90000"/>
              </a:lnSpc>
              <a:spcAft>
                <a:spcPts val="600"/>
              </a:spcAft>
              <a:buClr>
                <a:schemeClr val="accent1"/>
              </a:buClr>
              <a:buFont typeface="Calibri" panose="020F0502020204030204" pitchFamily="34" charset="0"/>
            </a:pPr>
            <a:r>
              <a:rPr lang="en-US" sz="2800" dirty="0">
                <a:solidFill>
                  <a:schemeClr val="tx1">
                    <a:lumMod val="75000"/>
                    <a:lumOff val="25000"/>
                  </a:schemeClr>
                </a:solidFill>
                <a:latin typeface="Segoe UI Semibold"/>
                <a:cs typeface="Segoe UI"/>
              </a:rPr>
              <a:t>Dickson/Clarksville</a:t>
            </a:r>
            <a:br>
              <a:rPr lang="en-US" sz="2800" dirty="0">
                <a:solidFill>
                  <a:schemeClr val="tx1">
                    <a:lumMod val="75000"/>
                    <a:lumOff val="25000"/>
                  </a:schemeClr>
                </a:solidFill>
                <a:latin typeface="Segoe UI Semibold"/>
                <a:cs typeface="Segoe UI"/>
              </a:rPr>
            </a:br>
            <a:endParaRPr lang="en-US" sz="2800" dirty="0">
              <a:solidFill>
                <a:schemeClr val="tx1">
                  <a:lumMod val="75000"/>
                  <a:lumOff val="25000"/>
                </a:schemeClr>
              </a:solidFill>
              <a:latin typeface="Segoe UI Semibold"/>
              <a:cs typeface="Segoe UI"/>
            </a:endParaRPr>
          </a:p>
          <a:p>
            <a:pPr marL="457200" indent="-457200" defTabSz="914400">
              <a:lnSpc>
                <a:spcPct val="90000"/>
              </a:lnSpc>
              <a:spcAft>
                <a:spcPts val="600"/>
              </a:spcAft>
              <a:buClr>
                <a:schemeClr val="accent1"/>
              </a:buClr>
              <a:buFont typeface="Calibri" panose="020F0502020204030204" pitchFamily="34" charset="0"/>
              <a:buChar char="•"/>
            </a:pPr>
            <a:r>
              <a:rPr lang="en-US" sz="2800" dirty="0">
                <a:solidFill>
                  <a:schemeClr val="tx1">
                    <a:lumMod val="75000"/>
                    <a:lumOff val="25000"/>
                  </a:schemeClr>
                </a:solidFill>
                <a:latin typeface="Segoe UI"/>
                <a:cs typeface="Segoe UI"/>
                <a:hlinkClick r:id="rId4"/>
              </a:rPr>
              <a:t>Jordan.Parrish@TCATDickson.edu</a:t>
            </a:r>
            <a:br>
              <a:rPr lang="en-US" sz="2800" dirty="0">
                <a:solidFill>
                  <a:schemeClr val="tx1">
                    <a:lumMod val="75000"/>
                    <a:lumOff val="25000"/>
                  </a:schemeClr>
                </a:solidFill>
                <a:latin typeface="Segoe UI"/>
                <a:cs typeface="Segoe UI"/>
              </a:rPr>
            </a:br>
            <a:r>
              <a:rPr lang="en-US" sz="2800" dirty="0">
                <a:solidFill>
                  <a:schemeClr val="tx1">
                    <a:lumMod val="75000"/>
                    <a:lumOff val="25000"/>
                  </a:schemeClr>
                </a:solidFill>
                <a:latin typeface="Segoe UI"/>
                <a:cs typeface="Segoe UI"/>
              </a:rPr>
              <a:t>615-551-8757</a:t>
            </a:r>
          </a:p>
          <a:p>
            <a:pPr defTabSz="914400">
              <a:lnSpc>
                <a:spcPct val="90000"/>
              </a:lnSpc>
              <a:spcAft>
                <a:spcPts val="600"/>
              </a:spcAft>
              <a:buClr>
                <a:schemeClr val="accent1"/>
              </a:buClr>
            </a:pPr>
            <a:endParaRPr lang="en-US" sz="2800" dirty="0">
              <a:solidFill>
                <a:schemeClr val="tx1">
                  <a:lumMod val="75000"/>
                  <a:lumOff val="25000"/>
                </a:schemeClr>
              </a:solidFill>
              <a:latin typeface="Segoe UI"/>
              <a:cs typeface="Segoe UI"/>
            </a:endParaRPr>
          </a:p>
          <a:p>
            <a:pPr marL="457200" indent="-457200" defTabSz="914400">
              <a:lnSpc>
                <a:spcPct val="90000"/>
              </a:lnSpc>
              <a:spcAft>
                <a:spcPts val="600"/>
              </a:spcAft>
              <a:buClr>
                <a:schemeClr val="accent1"/>
              </a:buClr>
              <a:buFont typeface="Calibri" panose="020F0502020204030204" pitchFamily="34" charset="0"/>
              <a:buChar char="•"/>
            </a:pPr>
            <a:r>
              <a:rPr lang="en-US" sz="2800" dirty="0">
                <a:solidFill>
                  <a:schemeClr val="tx1">
                    <a:lumMod val="75000"/>
                    <a:lumOff val="25000"/>
                  </a:schemeClr>
                </a:solidFill>
                <a:latin typeface="Segoe UI"/>
                <a:cs typeface="Segoe UI"/>
                <a:hlinkClick r:id="rId5"/>
              </a:rPr>
              <a:t>jamiee-lee.weber@tcatdickson.edu</a:t>
            </a:r>
            <a:endParaRPr lang="en-US" sz="2800" dirty="0">
              <a:solidFill>
                <a:schemeClr val="tx1">
                  <a:lumMod val="75000"/>
                  <a:lumOff val="25000"/>
                </a:schemeClr>
              </a:solidFill>
              <a:latin typeface="Segoe UI"/>
              <a:cs typeface="Segoe UI"/>
            </a:endParaRPr>
          </a:p>
          <a:p>
            <a:pPr defTabSz="914400">
              <a:lnSpc>
                <a:spcPct val="90000"/>
              </a:lnSpc>
              <a:spcAft>
                <a:spcPts val="600"/>
              </a:spcAft>
              <a:buClr>
                <a:schemeClr val="accent1"/>
              </a:buClr>
            </a:pPr>
            <a:r>
              <a:rPr lang="en-US" sz="2800" dirty="0">
                <a:solidFill>
                  <a:schemeClr val="tx1">
                    <a:lumMod val="75000"/>
                    <a:lumOff val="25000"/>
                  </a:schemeClr>
                </a:solidFill>
                <a:latin typeface="Segoe UI"/>
                <a:cs typeface="Segoe UI"/>
              </a:rPr>
              <a:t>    931-444-6527</a:t>
            </a:r>
          </a:p>
          <a:p>
            <a:pPr defTabSz="914400">
              <a:lnSpc>
                <a:spcPct val="90000"/>
              </a:lnSpc>
              <a:spcAft>
                <a:spcPts val="600"/>
              </a:spcAft>
              <a:buClr>
                <a:schemeClr val="accent1"/>
              </a:buClr>
            </a:pPr>
            <a:endParaRPr lang="en-US" sz="2800" dirty="0">
              <a:solidFill>
                <a:schemeClr val="tx1">
                  <a:lumMod val="75000"/>
                  <a:lumOff val="25000"/>
                </a:schemeClr>
              </a:solidFill>
              <a:latin typeface="Segoe UI"/>
              <a:cs typeface="Segoe UI"/>
            </a:endParaRPr>
          </a:p>
          <a:p>
            <a:pPr defTabSz="914400">
              <a:lnSpc>
                <a:spcPct val="90000"/>
              </a:lnSpc>
              <a:spcAft>
                <a:spcPts val="600"/>
              </a:spcAft>
              <a:buClr>
                <a:schemeClr val="accent1"/>
              </a:buClr>
            </a:pPr>
            <a:endParaRPr lang="en-US" sz="2800" dirty="0">
              <a:solidFill>
                <a:schemeClr val="tx1">
                  <a:lumMod val="75000"/>
                  <a:lumOff val="25000"/>
                </a:schemeClr>
              </a:solidFill>
              <a:latin typeface="Segoe UI"/>
              <a:cs typeface="Segoe UI"/>
            </a:endParaRPr>
          </a:p>
          <a:p>
            <a:pPr defTabSz="914400">
              <a:lnSpc>
                <a:spcPct val="90000"/>
              </a:lnSpc>
              <a:spcAft>
                <a:spcPts val="600"/>
              </a:spcAft>
              <a:buClr>
                <a:schemeClr val="accent1"/>
              </a:buClr>
            </a:pPr>
            <a:endParaRPr lang="en-US" sz="2800" dirty="0">
              <a:solidFill>
                <a:schemeClr val="tx1">
                  <a:lumMod val="75000"/>
                  <a:lumOff val="25000"/>
                </a:schemeClr>
              </a:solidFill>
              <a:latin typeface="Segoe UI"/>
              <a:cs typeface="Segoe UI"/>
            </a:endParaRPr>
          </a:p>
        </p:txBody>
      </p:sp>
      <p:sp>
        <p:nvSpPr>
          <p:cNvPr id="20" name="Rectangle 19">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64624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2BE7BF-2C2F-CF4C-7F9A-FC6D6AC28FAE}"/>
              </a:ext>
            </a:extLst>
          </p:cNvPr>
          <p:cNvPicPr>
            <a:picLocks noChangeAspect="1"/>
          </p:cNvPicPr>
          <p:nvPr/>
        </p:nvPicPr>
        <p:blipFill>
          <a:blip r:embed="rId2"/>
          <a:stretch>
            <a:fillRect/>
          </a:stretch>
        </p:blipFill>
        <p:spPr>
          <a:xfrm>
            <a:off x="3914334" y="0"/>
            <a:ext cx="4804744" cy="6089904"/>
          </a:xfrm>
          <a:prstGeom prst="rect">
            <a:avLst/>
          </a:prstGeom>
        </p:spPr>
      </p:pic>
    </p:spTree>
    <p:extLst>
      <p:ext uri="{BB962C8B-B14F-4D97-AF65-F5344CB8AC3E}">
        <p14:creationId xmlns:p14="http://schemas.microsoft.com/office/powerpoint/2010/main" val="3517636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6156873"/>
          </a:xfrm>
        </p:spPr>
        <p:txBody>
          <a:bodyPr>
            <a:normAutofit/>
          </a:bodyPr>
          <a:lstStyle/>
          <a:p>
            <a:pPr marL="0" indent="0" algn="ctr">
              <a:lnSpc>
                <a:spcPct val="100000"/>
              </a:lnSpc>
              <a:spcBef>
                <a:spcPts val="0"/>
              </a:spcBef>
              <a:spcAft>
                <a:spcPts val="0"/>
              </a:spcAft>
              <a:buClr>
                <a:srgbClr val="FF0000"/>
              </a:buClr>
              <a:buSzPct val="80000"/>
              <a:buNone/>
            </a:pPr>
            <a:r>
              <a:rPr lang="en-US" altLang="en-US" sz="3200" i="1">
                <a:solidFill>
                  <a:srgbClr val="002060"/>
                </a:solidFill>
                <a:latin typeface="Segoe UI Black" panose="020B0A02040204020203" pitchFamily="34" charset="0"/>
                <a:ea typeface="Segoe UI Black" panose="020B0A02040204020203" pitchFamily="34" charset="0"/>
                <a:cs typeface="Segoe UI" panose="020B0502040204020203" pitchFamily="34" charset="0"/>
              </a:rPr>
              <a:t>Free Application for Federal Student Aid</a:t>
            </a:r>
          </a:p>
          <a:p>
            <a:pPr marL="0" indent="0" algn="ctr">
              <a:lnSpc>
                <a:spcPct val="100000"/>
              </a:lnSpc>
              <a:spcBef>
                <a:spcPts val="0"/>
              </a:spcBef>
              <a:spcAft>
                <a:spcPts val="0"/>
              </a:spcAft>
              <a:buClr>
                <a:srgbClr val="FF0000"/>
              </a:buClr>
              <a:buSzPct val="80000"/>
              <a:buNone/>
            </a:pPr>
            <a:r>
              <a:rPr lang="en-US" altLang="en-US" sz="3200" i="1">
                <a:solidFill>
                  <a:srgbClr val="002060"/>
                </a:solidFill>
                <a:latin typeface="Segoe UI Black" panose="020B0A02040204020203" pitchFamily="34" charset="0"/>
                <a:ea typeface="Segoe UI Black" panose="020B0A02040204020203" pitchFamily="34" charset="0"/>
                <a:cs typeface="Segoe UI" panose="020B0502040204020203" pitchFamily="34" charset="0"/>
              </a:rPr>
              <a:t>FAFSA.ed.gov</a:t>
            </a:r>
            <a:endParaRPr lang="en-US" altLang="en-US" sz="2200">
              <a:solidFill>
                <a:schemeClr val="tx1"/>
              </a:solidFill>
              <a:latin typeface="Segoe UI" panose="020B0502040204020203" pitchFamily="34" charset="0"/>
              <a:cs typeface="Segoe UI" panose="020B0502040204020203" pitchFamily="34" charset="0"/>
            </a:endParaRPr>
          </a:p>
        </p:txBody>
      </p:sp>
      <p:sp>
        <p:nvSpPr>
          <p:cNvPr id="3" name="TextBox 2"/>
          <p:cNvSpPr txBox="1"/>
          <p:nvPr/>
        </p:nvSpPr>
        <p:spPr>
          <a:xfrm>
            <a:off x="2133597" y="1487770"/>
            <a:ext cx="9459314" cy="5109091"/>
          </a:xfrm>
          <a:prstGeom prst="rect">
            <a:avLst/>
          </a:prstGeom>
          <a:noFill/>
        </p:spPr>
        <p:txBody>
          <a:bodyPr wrap="square" rtlCol="0">
            <a:spAutoFit/>
          </a:bodyPr>
          <a:lstStyle/>
          <a:p>
            <a:r>
              <a:rPr lang="en-US" sz="3600" i="1" dirty="0">
                <a:solidFill>
                  <a:srgbClr val="FF0000"/>
                </a:solidFill>
                <a:latin typeface="Segoe UI Semibold" panose="020B0702040204020203" pitchFamily="34" charset="0"/>
                <a:cs typeface="Segoe UI Semibold" panose="020B0702040204020203" pitchFamily="34" charset="0"/>
              </a:rPr>
              <a:t>“ONE STOP SHOP”</a:t>
            </a:r>
          </a:p>
          <a:p>
            <a:endParaRPr lang="en-US" sz="2800" dirty="0">
              <a:latin typeface="Segoe UI" panose="020B0502040204020203" pitchFamily="34" charset="0"/>
              <a:cs typeface="Segoe UI" panose="020B0502040204020203" pitchFamily="34" charset="0"/>
            </a:endParaRPr>
          </a:p>
          <a:p>
            <a:r>
              <a:rPr lang="en-US" sz="2800" dirty="0">
                <a:latin typeface="Segoe UI" panose="020B0502040204020203" pitchFamily="34" charset="0"/>
                <a:cs typeface="Segoe UI" panose="020B0502040204020203" pitchFamily="34" charset="0"/>
              </a:rPr>
              <a:t>Complete one application for many different types of federal and state financial aid funding</a:t>
            </a:r>
          </a:p>
          <a:p>
            <a:r>
              <a:rPr lang="en-US" sz="1000" dirty="0">
                <a:latin typeface="Segoe UI" panose="020B0502040204020203" pitchFamily="34" charset="0"/>
                <a:cs typeface="Segoe UI" panose="020B0502040204020203" pitchFamily="34" charset="0"/>
              </a:rPr>
              <a:t>                 </a:t>
            </a:r>
          </a:p>
          <a:p>
            <a:pPr marL="285750" indent="-285750">
              <a:buBlip>
                <a:blip r:embed="rId3"/>
              </a:buBlip>
            </a:pPr>
            <a:r>
              <a:rPr lang="en-US" sz="2800" dirty="0">
                <a:latin typeface="Segoe UI" panose="020B0502040204020203" pitchFamily="34" charset="0"/>
                <a:cs typeface="Segoe UI" panose="020B0502040204020203" pitchFamily="34" charset="0"/>
              </a:rPr>
              <a:t> Federal Pell Grant</a:t>
            </a:r>
          </a:p>
          <a:p>
            <a:pPr marL="285750" indent="-285750">
              <a:buBlip>
                <a:blip r:embed="rId3"/>
              </a:buBlip>
            </a:pPr>
            <a:r>
              <a:rPr lang="en-US" sz="2800" dirty="0">
                <a:latin typeface="Segoe UI" panose="020B0502040204020203" pitchFamily="34" charset="0"/>
                <a:cs typeface="Segoe UI" panose="020B0502040204020203" pitchFamily="34" charset="0"/>
              </a:rPr>
              <a:t> Wilder-</a:t>
            </a:r>
            <a:r>
              <a:rPr lang="en-US" sz="2800" dirty="0" err="1">
                <a:latin typeface="Segoe UI" panose="020B0502040204020203" pitchFamily="34" charset="0"/>
                <a:cs typeface="Segoe UI" panose="020B0502040204020203" pitchFamily="34" charset="0"/>
              </a:rPr>
              <a:t>Naifeh</a:t>
            </a:r>
            <a:r>
              <a:rPr lang="en-US" sz="2800" dirty="0">
                <a:latin typeface="Segoe UI" panose="020B0502040204020203" pitchFamily="34" charset="0"/>
                <a:cs typeface="Segoe UI" panose="020B0502040204020203" pitchFamily="34" charset="0"/>
              </a:rPr>
              <a:t> Technical Skills Grant, aka “Lottery”</a:t>
            </a:r>
          </a:p>
          <a:p>
            <a:pPr marL="285750" indent="-285750">
              <a:buBlip>
                <a:blip r:embed="rId3"/>
              </a:buBlip>
            </a:pPr>
            <a:r>
              <a:rPr lang="en-US" sz="2800" dirty="0">
                <a:latin typeface="Segoe UI" panose="020B0502040204020203" pitchFamily="34" charset="0"/>
                <a:cs typeface="Segoe UI" panose="020B0502040204020203" pitchFamily="34" charset="0"/>
              </a:rPr>
              <a:t> TN Student Assistance Award (TSAA)</a:t>
            </a:r>
          </a:p>
          <a:p>
            <a:pPr marL="285750" indent="-285750">
              <a:buBlip>
                <a:blip r:embed="rId3"/>
              </a:buBlip>
            </a:pPr>
            <a:r>
              <a:rPr lang="en-US" sz="2800" dirty="0">
                <a:latin typeface="Segoe UI" panose="020B0502040204020203" pitchFamily="34" charset="0"/>
                <a:cs typeface="Segoe UI" panose="020B0502040204020203" pitchFamily="34" charset="0"/>
              </a:rPr>
              <a:t> TN Promise – FREE tuition for TN high school seniors</a:t>
            </a:r>
          </a:p>
          <a:p>
            <a:pPr marL="285750" indent="-285750">
              <a:buBlip>
                <a:blip r:embed="rId3"/>
              </a:buBlip>
            </a:pPr>
            <a:r>
              <a:rPr lang="en-US" sz="2800" dirty="0">
                <a:latin typeface="Segoe UI" panose="020B0502040204020203" pitchFamily="34" charset="0"/>
                <a:cs typeface="Segoe UI" panose="020B0502040204020203" pitchFamily="34" charset="0"/>
              </a:rPr>
              <a:t> TN Reconnect – FREE tuition for TN Adults</a:t>
            </a:r>
          </a:p>
          <a:p>
            <a:endParaRPr lang="en-US" sz="2800" dirty="0">
              <a:latin typeface="Segoe UI" panose="020B0502040204020203" pitchFamily="34" charset="0"/>
              <a:cs typeface="Segoe UI" panose="020B0502040204020203" pitchFamily="34" charset="0"/>
            </a:endParaRPr>
          </a:p>
          <a:p>
            <a:r>
              <a:rPr lang="en-US" sz="2800" dirty="0">
                <a:latin typeface="Segoe UI" panose="020B0502040204020203" pitchFamily="34" charset="0"/>
                <a:cs typeface="Segoe UI" panose="020B0502040204020203" pitchFamily="34" charset="0"/>
              </a:rPr>
              <a:t>                              School Code 013955</a:t>
            </a:r>
          </a:p>
        </p:txBody>
      </p:sp>
      <p:sp>
        <p:nvSpPr>
          <p:cNvPr id="6" name="Text Placeholder 5">
            <a:extLst>
              <a:ext uri="{FF2B5EF4-FFF2-40B4-BE49-F238E27FC236}">
                <a16:creationId xmlns:a16="http://schemas.microsoft.com/office/drawing/2014/main" id="{3378F165-EB58-4810-9B2E-434477FC3A5A}"/>
              </a:ext>
            </a:extLst>
          </p:cNvPr>
          <p:cNvSpPr>
            <a:spLocks noGrp="1"/>
          </p:cNvSpPr>
          <p:nvPr>
            <p:ph type="body" sz="half" idx="2"/>
          </p:nvPr>
        </p:nvSpPr>
        <p:spPr/>
        <p:txBody>
          <a:bodyPr/>
          <a:lstStyle/>
          <a:p>
            <a:endParaRPr lang="en-US" dirty="0"/>
          </a:p>
          <a:p>
            <a:endParaRPr lang="en-US" dirty="0"/>
          </a:p>
        </p:txBody>
      </p:sp>
      <p:sp>
        <p:nvSpPr>
          <p:cNvPr id="8" name="Text Placeholder 9">
            <a:extLst>
              <a:ext uri="{FF2B5EF4-FFF2-40B4-BE49-F238E27FC236}">
                <a16:creationId xmlns:a16="http://schemas.microsoft.com/office/drawing/2014/main" id="{2683425B-C41B-49D7-AFC6-B03DBAF5A5BC}"/>
              </a:ext>
            </a:extLst>
          </p:cNvPr>
          <p:cNvSpPr txBox="1">
            <a:spLocks/>
          </p:cNvSpPr>
          <p:nvPr/>
        </p:nvSpPr>
        <p:spPr>
          <a:xfrm rot="16200000" flipH="1">
            <a:off x="-2046868" y="2590297"/>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Financial Aid</a:t>
            </a:r>
          </a:p>
        </p:txBody>
      </p:sp>
    </p:spTree>
    <p:extLst>
      <p:ext uri="{BB962C8B-B14F-4D97-AF65-F5344CB8AC3E}">
        <p14:creationId xmlns:p14="http://schemas.microsoft.com/office/powerpoint/2010/main" val="931477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09" y="489257"/>
            <a:ext cx="10047889" cy="6156873"/>
          </a:xfrm>
        </p:spPr>
        <p:txBody>
          <a:bodyPr>
            <a:normAutofit/>
          </a:bodyPr>
          <a:lstStyle/>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Veteran’s Administration Educational Benefits</a:t>
            </a:r>
          </a:p>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VA.gov</a:t>
            </a:r>
            <a:endParaRPr lang="en-US" altLang="en-US" sz="2200" dirty="0">
              <a:solidFill>
                <a:schemeClr val="tx1"/>
              </a:solidFill>
              <a:latin typeface="Segoe UI" panose="020B0502040204020203" pitchFamily="34" charset="0"/>
              <a:cs typeface="Segoe UI" panose="020B0502040204020203" pitchFamily="34" charset="0"/>
            </a:endParaRPr>
          </a:p>
        </p:txBody>
      </p:sp>
      <p:sp>
        <p:nvSpPr>
          <p:cNvPr id="3" name="TextBox 2"/>
          <p:cNvSpPr txBox="1"/>
          <p:nvPr/>
        </p:nvSpPr>
        <p:spPr>
          <a:xfrm>
            <a:off x="2133596" y="1377511"/>
            <a:ext cx="9459314" cy="4739759"/>
          </a:xfrm>
          <a:prstGeom prst="rect">
            <a:avLst/>
          </a:prstGeom>
          <a:noFill/>
        </p:spPr>
        <p:txBody>
          <a:bodyPr wrap="square" rtlCol="0">
            <a:spAutoFit/>
          </a:bodyPr>
          <a:lstStyle/>
          <a:p>
            <a:r>
              <a:rPr lang="en-US" sz="1000" dirty="0">
                <a:latin typeface="Segoe UI" panose="020B0502040204020203" pitchFamily="34" charset="0"/>
                <a:cs typeface="Segoe UI" panose="020B0502040204020203" pitchFamily="34" charset="0"/>
              </a:rPr>
              <a:t>                 </a:t>
            </a:r>
          </a:p>
          <a:p>
            <a:pPr marL="285750" indent="-285750">
              <a:buBlip>
                <a:blip r:embed="rId3"/>
              </a:buBlip>
            </a:pPr>
            <a:r>
              <a:rPr lang="en-US" sz="2800" dirty="0">
                <a:latin typeface="Segoe UI" panose="020B0502040204020203" pitchFamily="34" charset="0"/>
                <a:cs typeface="Segoe UI" panose="020B0502040204020203" pitchFamily="34" charset="0"/>
              </a:rPr>
              <a:t> Chap 30 – MGIB or Montgomery GI Bill</a:t>
            </a:r>
          </a:p>
          <a:p>
            <a:pPr marL="285750" indent="-285750">
              <a:buBlip>
                <a:blip r:embed="rId3"/>
              </a:buBlip>
            </a:pPr>
            <a:r>
              <a:rPr lang="en-US" sz="2800" dirty="0">
                <a:latin typeface="Segoe UI" panose="020B0502040204020203" pitchFamily="34" charset="0"/>
                <a:cs typeface="Segoe UI" panose="020B0502040204020203" pitchFamily="34" charset="0"/>
              </a:rPr>
              <a:t> Chap 31 – VA </a:t>
            </a:r>
            <a:r>
              <a:rPr lang="en-US" sz="2800" dirty="0" err="1">
                <a:latin typeface="Segoe UI" panose="020B0502040204020203" pitchFamily="34" charset="0"/>
                <a:cs typeface="Segoe UI" panose="020B0502040204020203" pitchFamily="34" charset="0"/>
              </a:rPr>
              <a:t>Voc</a:t>
            </a:r>
            <a:r>
              <a:rPr lang="en-US" sz="2800" dirty="0">
                <a:latin typeface="Segoe UI" panose="020B0502040204020203" pitchFamily="34" charset="0"/>
                <a:cs typeface="Segoe UI" panose="020B0502040204020203" pitchFamily="34" charset="0"/>
              </a:rPr>
              <a:t> or VA Vocational Rehabilitation</a:t>
            </a:r>
          </a:p>
          <a:p>
            <a:pPr marL="285750" indent="-285750">
              <a:buBlip>
                <a:blip r:embed="rId3"/>
              </a:buBlip>
            </a:pPr>
            <a:r>
              <a:rPr lang="en-US" sz="2800" dirty="0">
                <a:latin typeface="Segoe UI" panose="020B0502040204020203" pitchFamily="34" charset="0"/>
                <a:cs typeface="Segoe UI" panose="020B0502040204020203" pitchFamily="34" charset="0"/>
              </a:rPr>
              <a:t> Chap 33 – Post 9/11 </a:t>
            </a:r>
          </a:p>
          <a:p>
            <a:pPr marL="285750" indent="-285750">
              <a:buBlip>
                <a:blip r:embed="rId3"/>
              </a:buBlip>
            </a:pPr>
            <a:r>
              <a:rPr lang="en-US" sz="2800" dirty="0">
                <a:latin typeface="Segoe UI" panose="020B0502040204020203" pitchFamily="34" charset="0"/>
                <a:cs typeface="Segoe UI" panose="020B0502040204020203" pitchFamily="34" charset="0"/>
              </a:rPr>
              <a:t> Chap 35 – SDEA or Survivors &amp; Dependents Educational </a:t>
            </a:r>
          </a:p>
          <a:p>
            <a:r>
              <a:rPr lang="en-US" sz="2800" dirty="0">
                <a:latin typeface="Segoe UI" panose="020B0502040204020203" pitchFamily="34" charset="0"/>
                <a:cs typeface="Segoe UI" panose="020B0502040204020203" pitchFamily="34" charset="0"/>
              </a:rPr>
              <a:t>                     Assistance</a:t>
            </a:r>
          </a:p>
          <a:p>
            <a:pPr marL="285750" indent="-285750">
              <a:buBlip>
                <a:blip r:embed="rId3"/>
              </a:buBlip>
            </a:pPr>
            <a:endParaRPr lang="en-US" sz="2800" dirty="0">
              <a:latin typeface="Segoe UI" panose="020B0502040204020203" pitchFamily="34" charset="0"/>
              <a:cs typeface="Segoe UI" panose="020B0502040204020203" pitchFamily="34" charset="0"/>
            </a:endParaRPr>
          </a:p>
          <a:p>
            <a:pPr algn="ctr">
              <a:buClr>
                <a:srgbClr val="FF0000"/>
              </a:buClr>
              <a:buSzPct val="80000"/>
            </a:pPr>
            <a:endParaRPr lang="en-US" altLang="en-US" sz="32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endParaRPr>
          </a:p>
          <a:p>
            <a:pPr algn="ctr">
              <a:buClr>
                <a:srgbClr val="FF0000"/>
              </a:buClr>
              <a:buSzPct val="80000"/>
            </a:pPr>
            <a:r>
              <a:rPr lang="en-US" altLang="en-US" sz="32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Veteran Spousal Educational Benefits</a:t>
            </a:r>
          </a:p>
          <a:p>
            <a:pPr algn="ctr">
              <a:buClr>
                <a:srgbClr val="FF0000"/>
              </a:buClr>
              <a:buSzPct val="80000"/>
            </a:pPr>
            <a:r>
              <a:rPr lang="en-US" altLang="en-US" sz="32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MilitaryOneSource.mil</a:t>
            </a:r>
            <a:endParaRPr lang="en-US" sz="3200" dirty="0">
              <a:latin typeface="Segoe UI" panose="020B0502040204020203" pitchFamily="34" charset="0"/>
              <a:cs typeface="Segoe UI" panose="020B0502040204020203" pitchFamily="34" charset="0"/>
            </a:endParaRPr>
          </a:p>
          <a:p>
            <a:pPr marL="285750" indent="-285750">
              <a:buBlip>
                <a:blip r:embed="rId3"/>
              </a:buBlip>
            </a:pPr>
            <a:r>
              <a:rPr lang="en-US" sz="2800" dirty="0">
                <a:latin typeface="Segoe UI" panose="020B0502040204020203" pitchFamily="34" charset="0"/>
                <a:cs typeface="Segoe UI" panose="020B0502040204020203" pitchFamily="34" charset="0"/>
              </a:rPr>
              <a:t> MyCAA – My Career Advancement Account </a:t>
            </a:r>
          </a:p>
        </p:txBody>
      </p:sp>
      <p:sp>
        <p:nvSpPr>
          <p:cNvPr id="6" name="Text Placeholder 5">
            <a:extLst>
              <a:ext uri="{FF2B5EF4-FFF2-40B4-BE49-F238E27FC236}">
                <a16:creationId xmlns:a16="http://schemas.microsoft.com/office/drawing/2014/main" id="{3378F165-EB58-4810-9B2E-434477FC3A5A}"/>
              </a:ext>
            </a:extLst>
          </p:cNvPr>
          <p:cNvSpPr>
            <a:spLocks noGrp="1"/>
          </p:cNvSpPr>
          <p:nvPr>
            <p:ph type="body" sz="half" idx="2"/>
          </p:nvPr>
        </p:nvSpPr>
        <p:spPr/>
        <p:txBody>
          <a:bodyPr/>
          <a:lstStyle/>
          <a:p>
            <a:endParaRPr lang="en-US" dirty="0"/>
          </a:p>
          <a:p>
            <a:endParaRPr lang="en-US" dirty="0"/>
          </a:p>
        </p:txBody>
      </p:sp>
      <p:sp>
        <p:nvSpPr>
          <p:cNvPr id="8" name="Text Placeholder 9">
            <a:extLst>
              <a:ext uri="{FF2B5EF4-FFF2-40B4-BE49-F238E27FC236}">
                <a16:creationId xmlns:a16="http://schemas.microsoft.com/office/drawing/2014/main" id="{2683425B-C41B-49D7-AFC6-B03DBAF5A5BC}"/>
              </a:ext>
            </a:extLst>
          </p:cNvPr>
          <p:cNvSpPr txBox="1">
            <a:spLocks/>
          </p:cNvSpPr>
          <p:nvPr/>
        </p:nvSpPr>
        <p:spPr>
          <a:xfrm rot="16200000" flipH="1">
            <a:off x="-1928321" y="2669172"/>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Financial Aid</a:t>
            </a:r>
          </a:p>
        </p:txBody>
      </p:sp>
    </p:spTree>
    <p:extLst>
      <p:ext uri="{BB962C8B-B14F-4D97-AF65-F5344CB8AC3E}">
        <p14:creationId xmlns:p14="http://schemas.microsoft.com/office/powerpoint/2010/main" val="3071894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08" y="352930"/>
            <a:ext cx="10047889" cy="6156873"/>
          </a:xfrm>
        </p:spPr>
        <p:txBody>
          <a:bodyPr vert="horz" lIns="0" tIns="45720" rIns="0" bIns="45720" rtlCol="0" anchor="t">
            <a:normAutofit/>
          </a:bodyPr>
          <a:lstStyle/>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Outside Sponsors or Agencies</a:t>
            </a:r>
            <a:endParaRPr lang="en-US" altLang="en-US" sz="2200" dirty="0">
              <a:solidFill>
                <a:schemeClr val="tx1"/>
              </a:solidFill>
              <a:latin typeface="Segoe UI" panose="020B0502040204020203" pitchFamily="34" charset="0"/>
              <a:cs typeface="Segoe UI" panose="020B0502040204020203" pitchFamily="34" charset="0"/>
            </a:endParaRPr>
          </a:p>
        </p:txBody>
      </p:sp>
      <p:sp>
        <p:nvSpPr>
          <p:cNvPr id="3" name="TextBox 2"/>
          <p:cNvSpPr txBox="1"/>
          <p:nvPr/>
        </p:nvSpPr>
        <p:spPr>
          <a:xfrm>
            <a:off x="2133596" y="1229262"/>
            <a:ext cx="9459314" cy="5416868"/>
          </a:xfrm>
          <a:prstGeom prst="rect">
            <a:avLst/>
          </a:prstGeom>
          <a:noFill/>
        </p:spPr>
        <p:txBody>
          <a:bodyPr wrap="square" rtlCol="0" anchor="t">
            <a:spAutoFit/>
          </a:bodyPr>
          <a:lstStyle/>
          <a:p>
            <a:r>
              <a:rPr lang="en-US" sz="1000" dirty="0">
                <a:latin typeface="Segoe UI" panose="020B0502040204020203" pitchFamily="34" charset="0"/>
                <a:cs typeface="Segoe UI" panose="020B0502040204020203" pitchFamily="34" charset="0"/>
              </a:rPr>
              <a:t>                 </a:t>
            </a:r>
          </a:p>
          <a:p>
            <a:pPr marL="285750" indent="-285750">
              <a:buBlip>
                <a:blip r:embed="rId3"/>
              </a:buBlip>
            </a:pPr>
            <a:r>
              <a:rPr lang="en-US" sz="2800" dirty="0">
                <a:latin typeface="Segoe UI" panose="020B0502040204020203" pitchFamily="34" charset="0"/>
                <a:cs typeface="Segoe UI" panose="020B0502040204020203" pitchFamily="34" charset="0"/>
              </a:rPr>
              <a:t> Workforce Essentials</a:t>
            </a:r>
          </a:p>
          <a:p>
            <a:pPr marL="285750" indent="-285750">
              <a:buBlip>
                <a:blip r:embed="rId3"/>
              </a:buBlip>
            </a:pPr>
            <a:r>
              <a:rPr lang="en-US" sz="2800" dirty="0">
                <a:latin typeface="Segoe UI"/>
                <a:cs typeface="Segoe UI"/>
              </a:rPr>
              <a:t> West KY Workforce</a:t>
            </a:r>
            <a:endParaRPr lang="en-US" sz="2800" dirty="0">
              <a:highlight>
                <a:srgbClr val="FFFF00"/>
              </a:highlight>
              <a:latin typeface="Segoe UI"/>
              <a:cs typeface="Segoe UI"/>
            </a:endParaRPr>
          </a:p>
          <a:p>
            <a:pPr marL="285750" indent="-285750">
              <a:buBlip>
                <a:blip r:embed="rId3"/>
              </a:buBlip>
            </a:pPr>
            <a:r>
              <a:rPr lang="en-US" sz="2800" dirty="0">
                <a:latin typeface="Segoe UI" panose="020B0502040204020203" pitchFamily="34" charset="0"/>
                <a:cs typeface="Segoe UI" panose="020B0502040204020203" pitchFamily="34" charset="0"/>
              </a:rPr>
              <a:t> Mid-Cumberland Human Resource Agency</a:t>
            </a:r>
          </a:p>
          <a:p>
            <a:pPr marL="285750" indent="-285750">
              <a:buBlip>
                <a:blip r:embed="rId3"/>
              </a:buBlip>
            </a:pPr>
            <a:r>
              <a:rPr lang="en-US" sz="2800" dirty="0">
                <a:latin typeface="Segoe UI" panose="020B0502040204020203" pitchFamily="34" charset="0"/>
                <a:cs typeface="Segoe UI" panose="020B0502040204020203" pitchFamily="34" charset="0"/>
              </a:rPr>
              <a:t> State Vocational Rehabilitation</a:t>
            </a:r>
          </a:p>
          <a:p>
            <a:pPr marL="285750" indent="-285750">
              <a:buBlip>
                <a:blip r:embed="rId3"/>
              </a:buBlip>
            </a:pPr>
            <a:r>
              <a:rPr lang="en-US" sz="2800" dirty="0">
                <a:latin typeface="Segoe UI" panose="020B0502040204020203" pitchFamily="34" charset="0"/>
                <a:cs typeface="Segoe UI" panose="020B0502040204020203" pitchFamily="34" charset="0"/>
              </a:rPr>
              <a:t> Fee Waivers for State of TN employees &amp; dependents</a:t>
            </a:r>
          </a:p>
          <a:p>
            <a:pPr marL="285750" indent="-285750">
              <a:buBlip>
                <a:blip r:embed="rId3"/>
              </a:buBlip>
            </a:pPr>
            <a:r>
              <a:rPr lang="en-US" sz="2800" dirty="0">
                <a:latin typeface="Segoe UI" panose="020B0502040204020203" pitchFamily="34" charset="0"/>
                <a:cs typeface="Segoe UI" panose="020B0502040204020203" pitchFamily="34" charset="0"/>
              </a:rPr>
              <a:t> Fee Discounts for Public School teachers</a:t>
            </a:r>
          </a:p>
          <a:p>
            <a:pPr marL="285750" indent="-285750">
              <a:buBlip>
                <a:blip r:embed="rId3"/>
              </a:buBlip>
            </a:pPr>
            <a:r>
              <a:rPr lang="en-US" sz="2800" dirty="0">
                <a:latin typeface="Segoe UI" panose="020B0502040204020203" pitchFamily="34" charset="0"/>
                <a:cs typeface="Segoe UI" panose="020B0502040204020203" pitchFamily="34" charset="0"/>
              </a:rPr>
              <a:t> Department of Children’s Services</a:t>
            </a:r>
          </a:p>
          <a:p>
            <a:pPr marL="285750" indent="-285750">
              <a:buBlip>
                <a:blip r:embed="rId3"/>
              </a:buBlip>
            </a:pPr>
            <a:r>
              <a:rPr lang="en-US" sz="2800" dirty="0">
                <a:latin typeface="Segoe UI" panose="020B0502040204020203" pitchFamily="34" charset="0"/>
                <a:cs typeface="Segoe UI" panose="020B0502040204020203" pitchFamily="34" charset="0"/>
              </a:rPr>
              <a:t> Various Scholarships, some of which are …</a:t>
            </a:r>
          </a:p>
          <a:p>
            <a:pPr marL="914400" lvl="1" indent="-457200">
              <a:buFontTx/>
              <a:buChar char="-"/>
            </a:pPr>
            <a:r>
              <a:rPr lang="en-US" sz="2800" dirty="0">
                <a:latin typeface="Segoe UI" panose="020B0502040204020203" pitchFamily="34" charset="0"/>
                <a:cs typeface="Segoe UI" panose="020B0502040204020203" pitchFamily="34" charset="0"/>
              </a:rPr>
              <a:t>Access &amp; Diversity Scholarship</a:t>
            </a:r>
          </a:p>
          <a:p>
            <a:pPr marL="914400" lvl="1" indent="-457200">
              <a:buFontTx/>
              <a:buChar char="-"/>
            </a:pPr>
            <a:r>
              <a:rPr lang="en-US" sz="2800" dirty="0">
                <a:latin typeface="Segoe UI" panose="020B0502040204020203" pitchFamily="34" charset="0"/>
                <a:cs typeface="Segoe UI" panose="020B0502040204020203" pitchFamily="34" charset="0"/>
              </a:rPr>
              <a:t>Gene HAAS Scholarship</a:t>
            </a:r>
          </a:p>
          <a:p>
            <a:pPr marL="914400" lvl="1" indent="-457200">
              <a:buFontTx/>
              <a:buChar char="-"/>
            </a:pPr>
            <a:r>
              <a:rPr lang="en-US" sz="2800" dirty="0">
                <a:latin typeface="Segoe UI" panose="020B0502040204020203" pitchFamily="34" charset="0"/>
                <a:cs typeface="Segoe UI" panose="020B0502040204020203" pitchFamily="34" charset="0"/>
              </a:rPr>
              <a:t>James </a:t>
            </a:r>
            <a:r>
              <a:rPr lang="en-US" sz="2800" dirty="0" err="1">
                <a:latin typeface="Segoe UI" panose="020B0502040204020203" pitchFamily="34" charset="0"/>
                <a:cs typeface="Segoe UI" panose="020B0502040204020203" pitchFamily="34" charset="0"/>
              </a:rPr>
              <a:t>Berdet</a:t>
            </a:r>
            <a:r>
              <a:rPr lang="en-US" sz="2800" dirty="0">
                <a:latin typeface="Segoe UI" panose="020B0502040204020203" pitchFamily="34" charset="0"/>
                <a:cs typeface="Segoe UI" panose="020B0502040204020203" pitchFamily="34" charset="0"/>
              </a:rPr>
              <a:t> Brown Scholarship </a:t>
            </a:r>
          </a:p>
          <a:p>
            <a:pPr marL="914400" lvl="1" indent="-457200">
              <a:buFontTx/>
              <a:buChar char="-"/>
            </a:pPr>
            <a:r>
              <a:rPr lang="en-US" sz="2800" dirty="0">
                <a:latin typeface="Segoe UI" panose="020B0502040204020203" pitchFamily="34" charset="0"/>
                <a:cs typeface="Segoe UI" panose="020B0502040204020203" pitchFamily="34" charset="0"/>
              </a:rPr>
              <a:t>Many more</a:t>
            </a:r>
          </a:p>
        </p:txBody>
      </p:sp>
      <p:sp>
        <p:nvSpPr>
          <p:cNvPr id="6" name="Text Placeholder 5">
            <a:extLst>
              <a:ext uri="{FF2B5EF4-FFF2-40B4-BE49-F238E27FC236}">
                <a16:creationId xmlns:a16="http://schemas.microsoft.com/office/drawing/2014/main" id="{3378F165-EB58-4810-9B2E-434477FC3A5A}"/>
              </a:ext>
            </a:extLst>
          </p:cNvPr>
          <p:cNvSpPr>
            <a:spLocks noGrp="1"/>
          </p:cNvSpPr>
          <p:nvPr>
            <p:ph type="body" sz="half" idx="2"/>
          </p:nvPr>
        </p:nvSpPr>
        <p:spPr/>
        <p:txBody>
          <a:bodyPr/>
          <a:lstStyle/>
          <a:p>
            <a:endParaRPr lang="en-US" dirty="0"/>
          </a:p>
          <a:p>
            <a:endParaRPr lang="en-US" dirty="0"/>
          </a:p>
        </p:txBody>
      </p:sp>
      <p:sp>
        <p:nvSpPr>
          <p:cNvPr id="8" name="Text Placeholder 9">
            <a:extLst>
              <a:ext uri="{FF2B5EF4-FFF2-40B4-BE49-F238E27FC236}">
                <a16:creationId xmlns:a16="http://schemas.microsoft.com/office/drawing/2014/main" id="{2683425B-C41B-49D7-AFC6-B03DBAF5A5BC}"/>
              </a:ext>
            </a:extLst>
          </p:cNvPr>
          <p:cNvSpPr txBox="1">
            <a:spLocks/>
          </p:cNvSpPr>
          <p:nvPr/>
        </p:nvSpPr>
        <p:spPr>
          <a:xfrm rot="16200000" flipH="1">
            <a:off x="-1928322" y="2778202"/>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Financial Aid</a:t>
            </a:r>
          </a:p>
        </p:txBody>
      </p:sp>
    </p:spTree>
    <p:extLst>
      <p:ext uri="{BB962C8B-B14F-4D97-AF65-F5344CB8AC3E}">
        <p14:creationId xmlns:p14="http://schemas.microsoft.com/office/powerpoint/2010/main" val="1961311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7FD2C5-5786-D36A-BCEB-81ED0709F01D}"/>
              </a:ext>
            </a:extLst>
          </p:cNvPr>
          <p:cNvPicPr>
            <a:picLocks noChangeAspect="1"/>
          </p:cNvPicPr>
          <p:nvPr/>
        </p:nvPicPr>
        <p:blipFill>
          <a:blip r:embed="rId2"/>
          <a:stretch>
            <a:fillRect/>
          </a:stretch>
        </p:blipFill>
        <p:spPr>
          <a:xfrm>
            <a:off x="5400656" y="-1"/>
            <a:ext cx="4743930" cy="6216184"/>
          </a:xfrm>
          <a:prstGeom prst="rect">
            <a:avLst/>
          </a:prstGeom>
        </p:spPr>
      </p:pic>
      <p:pic>
        <p:nvPicPr>
          <p:cNvPr id="7" name="Picture 6">
            <a:extLst>
              <a:ext uri="{FF2B5EF4-FFF2-40B4-BE49-F238E27FC236}">
                <a16:creationId xmlns:a16="http://schemas.microsoft.com/office/drawing/2014/main" id="{51877315-FB05-F7A6-FB48-E0839BCEED32}"/>
              </a:ext>
            </a:extLst>
          </p:cNvPr>
          <p:cNvPicPr>
            <a:picLocks noChangeAspect="1"/>
          </p:cNvPicPr>
          <p:nvPr/>
        </p:nvPicPr>
        <p:blipFill>
          <a:blip r:embed="rId3"/>
          <a:stretch>
            <a:fillRect/>
          </a:stretch>
        </p:blipFill>
        <p:spPr>
          <a:xfrm>
            <a:off x="326512" y="0"/>
            <a:ext cx="4740196" cy="6216185"/>
          </a:xfrm>
          <a:prstGeom prst="rect">
            <a:avLst/>
          </a:prstGeom>
        </p:spPr>
      </p:pic>
    </p:spTree>
    <p:extLst>
      <p:ext uri="{BB962C8B-B14F-4D97-AF65-F5344CB8AC3E}">
        <p14:creationId xmlns:p14="http://schemas.microsoft.com/office/powerpoint/2010/main" val="31338797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1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 name="Straight Connector 14" hidden="1">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DECD34-78E9-4EB0-B965-EAD486D36CC4}"/>
              </a:ext>
            </a:extLst>
          </p:cNvPr>
          <p:cNvSpPr txBox="1"/>
          <p:nvPr/>
        </p:nvSpPr>
        <p:spPr>
          <a:xfrm>
            <a:off x="3076235" y="517358"/>
            <a:ext cx="8669790" cy="142898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defTabSz="914400">
              <a:lnSpc>
                <a:spcPct val="85000"/>
              </a:lnSpc>
              <a:spcBef>
                <a:spcPct val="0"/>
              </a:spcBef>
              <a:spcAft>
                <a:spcPts val="600"/>
              </a:spcAft>
            </a:pPr>
            <a:r>
              <a:rPr lang="en-US" sz="4400" i="1" spc="-50">
                <a:solidFill>
                  <a:schemeClr val="bg2">
                    <a:lumMod val="25000"/>
                  </a:schemeClr>
                </a:solidFill>
                <a:latin typeface="Segoe UI Black" panose="020B0A02040204020203" pitchFamily="34" charset="0"/>
                <a:ea typeface="Segoe UI Black" panose="020B0A02040204020203" pitchFamily="34" charset="0"/>
                <a:cs typeface="Segoe UI"/>
              </a:rPr>
              <a:t>Live Work = Great Experience</a:t>
            </a:r>
          </a:p>
        </p:txBody>
      </p:sp>
      <p:cxnSp>
        <p:nvCxnSpPr>
          <p:cNvPr id="14" name="Straight Connector 18" hidden="1">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60DDEF31-82C8-473F-824A-636D17C7DA30}"/>
              </a:ext>
            </a:extLst>
          </p:cNvPr>
          <p:cNvSpPr>
            <a:spLocks noGrp="1"/>
          </p:cNvSpPr>
          <p:nvPr>
            <p:ph idx="1"/>
          </p:nvPr>
        </p:nvSpPr>
        <p:spPr>
          <a:xfrm>
            <a:off x="3365158" y="1433853"/>
            <a:ext cx="8471655" cy="1771304"/>
          </a:xfrm>
        </p:spPr>
        <p:txBody>
          <a:bodyPr vert="horz" lIns="0" tIns="45720" rIns="0" bIns="45720" rtlCol="0" anchor="t">
            <a:normAutofit/>
          </a:bodyPr>
          <a:lstStyle/>
          <a:p>
            <a:pPr>
              <a:lnSpc>
                <a:spcPct val="100000"/>
              </a:lnSpc>
              <a:spcBef>
                <a:spcPts val="0"/>
              </a:spcBef>
              <a:spcAft>
                <a:spcPct val="0"/>
              </a:spcAft>
            </a:pPr>
            <a:r>
              <a:rPr lang="en-US" sz="2800" dirty="0">
                <a:solidFill>
                  <a:schemeClr val="tx1"/>
                </a:solidFill>
                <a:latin typeface="Segoe UI"/>
                <a:cs typeface="Segoe UI"/>
              </a:rPr>
              <a:t>Programs may accept repair projects to enhance students’ learning experiences, accepted solely at the instructor's discretion.  </a:t>
            </a:r>
          </a:p>
        </p:txBody>
      </p:sp>
      <p:sp>
        <p:nvSpPr>
          <p:cNvPr id="16" name="Rectangle 2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4" descr="A picture containing person, indoor, woman, table&#10;&#10;Description generated with very high confidence">
            <a:extLst>
              <a:ext uri="{FF2B5EF4-FFF2-40B4-BE49-F238E27FC236}">
                <a16:creationId xmlns:a16="http://schemas.microsoft.com/office/drawing/2014/main" id="{D8E7822D-8152-4ABD-B8FC-D6CEF45054A1}"/>
              </a:ext>
            </a:extLst>
          </p:cNvPr>
          <p:cNvPicPr>
            <a:picLocks noChangeAspect="1"/>
          </p:cNvPicPr>
          <p:nvPr/>
        </p:nvPicPr>
        <p:blipFill>
          <a:blip r:embed="rId3"/>
          <a:stretch>
            <a:fillRect/>
          </a:stretch>
        </p:blipFill>
        <p:spPr>
          <a:xfrm>
            <a:off x="259556" y="219075"/>
            <a:ext cx="2743200" cy="3657600"/>
          </a:xfrm>
          <a:prstGeom prst="rect">
            <a:avLst/>
          </a:prstGeom>
        </p:spPr>
      </p:pic>
      <p:pic>
        <p:nvPicPr>
          <p:cNvPr id="4" name="Picture 4" descr="A group of people in a room&#10;&#10;Description generated with high confidence">
            <a:extLst>
              <a:ext uri="{FF2B5EF4-FFF2-40B4-BE49-F238E27FC236}">
                <a16:creationId xmlns:a16="http://schemas.microsoft.com/office/drawing/2014/main" id="{305301C9-CC43-4A17-A98A-06A0D9268BB5}"/>
              </a:ext>
            </a:extLst>
          </p:cNvPr>
          <p:cNvPicPr>
            <a:picLocks noChangeAspect="1"/>
          </p:cNvPicPr>
          <p:nvPr/>
        </p:nvPicPr>
        <p:blipFill rotWithShape="1">
          <a:blip r:embed="rId4"/>
          <a:srcRect t="12879" r="-516"/>
          <a:stretch/>
        </p:blipFill>
        <p:spPr>
          <a:xfrm>
            <a:off x="1198816" y="3558808"/>
            <a:ext cx="4415784" cy="2609892"/>
          </a:xfrm>
          <a:prstGeom prst="rect">
            <a:avLst/>
          </a:prstGeom>
        </p:spPr>
      </p:pic>
      <p:sp>
        <p:nvSpPr>
          <p:cNvPr id="5" name="TextBox 4">
            <a:extLst>
              <a:ext uri="{FF2B5EF4-FFF2-40B4-BE49-F238E27FC236}">
                <a16:creationId xmlns:a16="http://schemas.microsoft.com/office/drawing/2014/main" id="{91B45248-2E39-40D4-BD82-6EBFC96AD471}"/>
              </a:ext>
            </a:extLst>
          </p:cNvPr>
          <p:cNvSpPr txBox="1"/>
          <p:nvPr/>
        </p:nvSpPr>
        <p:spPr>
          <a:xfrm>
            <a:off x="366712" y="6403181"/>
            <a:ext cx="115300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ea typeface="+mn-lt"/>
                <a:cs typeface="+mn-lt"/>
              </a:rPr>
              <a:t>ONLY CURRENT STUDENTS AND STAFF are eligible for Live Work projects, except the Cosmetology salon</a:t>
            </a:r>
            <a:r>
              <a:rPr lang="en-US">
                <a:ea typeface="+mn-lt"/>
                <a:cs typeface="+mn-lt"/>
              </a:rPr>
              <a:t>.  </a:t>
            </a:r>
            <a:endParaRPr lang="en-US"/>
          </a:p>
        </p:txBody>
      </p:sp>
      <p:sp>
        <p:nvSpPr>
          <p:cNvPr id="7" name="TextBox 6">
            <a:extLst>
              <a:ext uri="{FF2B5EF4-FFF2-40B4-BE49-F238E27FC236}">
                <a16:creationId xmlns:a16="http://schemas.microsoft.com/office/drawing/2014/main" id="{DC82BDAE-A8B2-4DCB-9EB2-9D807B870BD6}"/>
              </a:ext>
            </a:extLst>
          </p:cNvPr>
          <p:cNvSpPr txBox="1"/>
          <p:nvPr/>
        </p:nvSpPr>
        <p:spPr>
          <a:xfrm>
            <a:off x="5778651" y="3426429"/>
            <a:ext cx="599681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Segoe UI"/>
                <a:ea typeface="+mn-lt"/>
                <a:cs typeface="+mn-lt"/>
              </a:rPr>
              <a:t>TCAT also offers a </a:t>
            </a:r>
            <a:r>
              <a:rPr lang="en-US" sz="2800" dirty="0">
                <a:latin typeface="Segoe UI"/>
                <a:cs typeface="Segoe UI"/>
              </a:rPr>
              <a:t>cosmetology salon that is open to the public.</a:t>
            </a:r>
            <a:endParaRPr lang="en-US" dirty="0"/>
          </a:p>
          <a:p>
            <a:endParaRPr lang="en-US" sz="2800" dirty="0">
              <a:latin typeface="Segoe UI"/>
              <a:cs typeface="Segoe UI"/>
            </a:endParaRPr>
          </a:p>
          <a:p>
            <a:r>
              <a:rPr lang="en-US" sz="2800" dirty="0">
                <a:latin typeface="Segoe UI"/>
                <a:cs typeface="Segoe UI"/>
              </a:rPr>
              <a:t>Live Work programs charge nominal fees, and clients sign acknowledging no liability. </a:t>
            </a:r>
            <a:endParaRPr lang="en-US" dirty="0"/>
          </a:p>
        </p:txBody>
      </p:sp>
    </p:spTree>
    <p:extLst>
      <p:ext uri="{BB962C8B-B14F-4D97-AF65-F5344CB8AC3E}">
        <p14:creationId xmlns:p14="http://schemas.microsoft.com/office/powerpoint/2010/main" val="4191518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9115E52-6137-4F0E-BB31-42300A6C9A96}"/>
              </a:ext>
            </a:extLst>
          </p:cNvPr>
          <p:cNvSpPr>
            <a:spLocks noGrp="1"/>
          </p:cNvSpPr>
          <p:nvPr>
            <p:ph type="title"/>
          </p:nvPr>
        </p:nvSpPr>
        <p:spPr>
          <a:xfrm>
            <a:off x="478515" y="752362"/>
            <a:ext cx="3084844" cy="5772840"/>
          </a:xfrm>
        </p:spPr>
        <p:txBody>
          <a:bodyPr vert="horz" lIns="91440" tIns="45720" rIns="91440" bIns="45720" rtlCol="0" anchor="t">
            <a:normAutofit/>
          </a:bodyPr>
          <a:lstStyle/>
          <a:p>
            <a:r>
              <a:rPr lang="en-US" sz="3600" i="1">
                <a:solidFill>
                  <a:schemeClr val="bg1"/>
                </a:solidFill>
                <a:latin typeface="Segoe UI Black" panose="020B0A02040204020203" pitchFamily="34" charset="0"/>
                <a:ea typeface="Segoe UI Black" panose="020B0A02040204020203" pitchFamily="34" charset="0"/>
                <a:cs typeface="Segoe UI Semibold"/>
              </a:rPr>
              <a:t>Student</a:t>
            </a:r>
            <a:br>
              <a:rPr lang="en-US" sz="3600" i="1">
                <a:solidFill>
                  <a:schemeClr val="bg1"/>
                </a:solidFill>
                <a:latin typeface="Segoe UI Black" panose="020B0A02040204020203" pitchFamily="34" charset="0"/>
                <a:ea typeface="Segoe UI Black" panose="020B0A02040204020203" pitchFamily="34" charset="0"/>
                <a:cs typeface="Segoe UI Semibold"/>
              </a:rPr>
            </a:br>
            <a:r>
              <a:rPr lang="en-US" sz="3600" i="1">
                <a:solidFill>
                  <a:schemeClr val="bg1"/>
                </a:solidFill>
                <a:latin typeface="Segoe UI Black" panose="020B0A02040204020203" pitchFamily="34" charset="0"/>
                <a:ea typeface="Segoe UI Black" panose="020B0A02040204020203" pitchFamily="34" charset="0"/>
                <a:cs typeface="Segoe UI Semibold"/>
              </a:rPr>
              <a:t>Life</a:t>
            </a:r>
            <a:br>
              <a:rPr lang="en-US" sz="3600" i="1">
                <a:solidFill>
                  <a:schemeClr val="bg1"/>
                </a:solidFill>
                <a:latin typeface="Segoe UI Black" panose="020B0A02040204020203" pitchFamily="34" charset="0"/>
                <a:ea typeface="Segoe UI Black" panose="020B0A02040204020203" pitchFamily="34" charset="0"/>
                <a:cs typeface="Segoe UI Semibold"/>
              </a:rPr>
            </a:br>
            <a:r>
              <a:rPr lang="en-US" sz="3600" i="1">
                <a:solidFill>
                  <a:schemeClr val="bg1"/>
                </a:solidFill>
                <a:latin typeface="Segoe UI Black" panose="020B0A02040204020203" pitchFamily="34" charset="0"/>
                <a:ea typeface="Segoe UI Black" panose="020B0A02040204020203" pitchFamily="34" charset="0"/>
                <a:cs typeface="Segoe UI Semibold"/>
              </a:rPr>
              <a:t>Activities</a:t>
            </a:r>
            <a:endParaRPr lang="en-US" i="1">
              <a:solidFill>
                <a:schemeClr val="bg1"/>
              </a:solidFill>
              <a:latin typeface="Segoe UI Black" panose="020B0A02040204020203" pitchFamily="34" charset="0"/>
              <a:ea typeface="Segoe UI Black" panose="020B0A02040204020203" pitchFamily="34" charset="0"/>
            </a:endParaRPr>
          </a:p>
        </p:txBody>
      </p:sp>
      <p:sp>
        <p:nvSpPr>
          <p:cNvPr id="23" name="Rectangle 2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4" name="Content Placeholder 2">
            <a:extLst>
              <a:ext uri="{FF2B5EF4-FFF2-40B4-BE49-F238E27FC236}">
                <a16:creationId xmlns:a16="http://schemas.microsoft.com/office/drawing/2014/main" id="{DD53A4DA-0A7F-4C4B-B035-76C49B5C8D3D}"/>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26" name="Picture 826" descr="A close up of a logo&#10;&#10;Description generated with very high confidence">
            <a:extLst>
              <a:ext uri="{FF2B5EF4-FFF2-40B4-BE49-F238E27FC236}">
                <a16:creationId xmlns:a16="http://schemas.microsoft.com/office/drawing/2014/main" id="{2C92A908-4588-43AC-AF08-F7A2001DA2B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 y="2979130"/>
            <a:ext cx="4045526" cy="3878467"/>
          </a:xfrm>
          <a:prstGeom prst="rect">
            <a:avLst/>
          </a:prstGeom>
        </p:spPr>
      </p:pic>
    </p:spTree>
    <p:extLst>
      <p:ext uri="{BB962C8B-B14F-4D97-AF65-F5344CB8AC3E}">
        <p14:creationId xmlns:p14="http://schemas.microsoft.com/office/powerpoint/2010/main" val="171544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207139"/>
            <a:ext cx="10047889" cy="717770"/>
          </a:xfrm>
        </p:spPr>
        <p:txBody>
          <a:bodyPr vert="horz" lIns="0" tIns="45720" rIns="0" bIns="45720" rtlCol="0" anchor="t">
            <a:normAutofit/>
          </a:bodyPr>
          <a:lstStyle/>
          <a:p>
            <a:pPr marL="0" indent="0" algn="ctr">
              <a:lnSpc>
                <a:spcPct val="100000"/>
              </a:lnSpc>
              <a:spcBef>
                <a:spcPts val="0"/>
              </a:spcBef>
              <a:spcAft>
                <a:spcPts val="0"/>
              </a:spcAft>
              <a:buClr>
                <a:srgbClr val="FF0000"/>
              </a:buClr>
              <a:buSzPct val="80000"/>
              <a:buNone/>
            </a:pPr>
            <a:r>
              <a:rPr lang="en-US" altLang="en-US" sz="3200" i="1" dirty="0">
                <a:solidFill>
                  <a:srgbClr val="002060"/>
                </a:solidFill>
                <a:latin typeface="Segoe UI Black"/>
                <a:ea typeface="Segoe UI Black"/>
                <a:cs typeface="Segoe UI"/>
              </a:rPr>
              <a:t>COVID ABSENTEEISM</a:t>
            </a:r>
            <a:endParaRPr lang="en-US" dirty="0"/>
          </a:p>
          <a:p>
            <a:pPr marL="200660" lvl="1" indent="0">
              <a:lnSpc>
                <a:spcPct val="100000"/>
              </a:lnSpc>
              <a:spcBef>
                <a:spcPct val="50000"/>
              </a:spcBef>
              <a:spcAft>
                <a:spcPct val="5000"/>
              </a:spcAft>
              <a:buClr>
                <a:srgbClr val="FF0000"/>
              </a:buClr>
              <a:buSzPct val="80000"/>
              <a:buNone/>
            </a:pPr>
            <a:endParaRPr lang="en-US" altLang="en-US" sz="2200" dirty="0">
              <a:solidFill>
                <a:schemeClr val="tx1"/>
              </a:solidFill>
              <a:latin typeface="Segoe UI" panose="020B0502040204020203" pitchFamily="34" charset="0"/>
              <a:cs typeface="Segoe UI" panose="020B0502040204020203" pitchFamily="34" charset="0"/>
            </a:endParaRPr>
          </a:p>
        </p:txBody>
      </p:sp>
      <p:sp>
        <p:nvSpPr>
          <p:cNvPr id="10" name="TextBox 9"/>
          <p:cNvSpPr txBox="1"/>
          <p:nvPr/>
        </p:nvSpPr>
        <p:spPr>
          <a:xfrm>
            <a:off x="1818787" y="1044806"/>
            <a:ext cx="10047890" cy="4793941"/>
          </a:xfrm>
          <a:prstGeom prst="rect">
            <a:avLst/>
          </a:prstGeom>
          <a:noFill/>
        </p:spPr>
        <p:txBody>
          <a:bodyPr wrap="square" rtlCol="0" anchor="t">
            <a:spAutoFit/>
          </a:bodyPr>
          <a:lstStyle/>
          <a:p>
            <a:pPr marL="0" marR="0">
              <a:spcBef>
                <a:spcPts val="0"/>
              </a:spcBef>
              <a:spcAft>
                <a:spcPts val="0"/>
              </a:spcAft>
            </a:pPr>
            <a:r>
              <a:rPr lang="en-US" sz="2800" dirty="0">
                <a:effectLst/>
                <a:latin typeface="Segoe UI" panose="020B0502040204020203" pitchFamily="34" charset="0"/>
                <a:ea typeface="Calibri" panose="020F0502020204030204" pitchFamily="34" charset="0"/>
                <a:cs typeface="Segoe UI" panose="020B0502040204020203" pitchFamily="34" charset="0"/>
              </a:rPr>
              <a:t>Students with Covid Positive Children</a:t>
            </a:r>
          </a:p>
          <a:p>
            <a:pPr marL="0" marR="0">
              <a:spcBef>
                <a:spcPts val="0"/>
              </a:spcBef>
              <a:spcAft>
                <a:spcPts val="0"/>
              </a:spcAft>
            </a:pPr>
            <a:endParaRPr lang="en-US" sz="2800" dirty="0">
              <a:effectLst/>
              <a:latin typeface="Segoe UI" panose="020B0502040204020203" pitchFamily="34" charset="0"/>
              <a:ea typeface="Calibri" panose="020F0502020204030204" pitchFamily="34" charset="0"/>
              <a:cs typeface="Segoe UI" panose="020B0502040204020203" pitchFamily="34" charset="0"/>
            </a:endParaRPr>
          </a:p>
          <a:p>
            <a:pPr marL="0" marR="0">
              <a:spcBef>
                <a:spcPts val="0"/>
              </a:spcBef>
              <a:spcAft>
                <a:spcPts val="0"/>
              </a:spcAft>
            </a:pPr>
            <a:r>
              <a:rPr lang="en-US" sz="2800" dirty="0">
                <a:effectLst/>
                <a:latin typeface="Segoe UI" panose="020B0502040204020203" pitchFamily="34" charset="0"/>
                <a:ea typeface="Calibri" panose="020F0502020204030204" pitchFamily="34" charset="0"/>
                <a:cs typeface="Segoe UI" panose="020B0502040204020203" pitchFamily="34" charset="0"/>
              </a:rPr>
              <a:t>Students (parents) who stay home because their young children have tested positive for COVID will be treated with </a:t>
            </a:r>
            <a:br>
              <a:rPr lang="en-US" sz="2800" dirty="0">
                <a:effectLst/>
                <a:latin typeface="Segoe UI" panose="020B0502040204020203" pitchFamily="34" charset="0"/>
                <a:ea typeface="Calibri" panose="020F0502020204030204" pitchFamily="34" charset="0"/>
                <a:cs typeface="Segoe UI" panose="020B0502040204020203" pitchFamily="34" charset="0"/>
              </a:rPr>
            </a:br>
            <a:r>
              <a:rPr lang="en-US" sz="2800" dirty="0">
                <a:effectLst/>
                <a:latin typeface="Segoe UI" panose="020B0502040204020203" pitchFamily="34" charset="0"/>
                <a:ea typeface="Calibri" panose="020F0502020204030204" pitchFamily="34" charset="0"/>
                <a:cs typeface="Segoe UI" panose="020B0502040204020203" pitchFamily="34" charset="0"/>
              </a:rPr>
              <a:t>the same rules as previously stated. Again, they will need to maintain all medical documentation for a possible future attendance appeal.</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285750" marR="0" lvl="0" indent="-285750" algn="l" defTabSz="457200" rtl="0" eaLnBrk="1" fontAlgn="auto" latinLnBrk="0" hangingPunct="1">
              <a:lnSpc>
                <a:spcPct val="125000"/>
              </a:lnSpc>
              <a:spcBef>
                <a:spcPts val="0"/>
              </a:spcBef>
              <a:spcAft>
                <a:spcPts val="0"/>
              </a:spcAft>
              <a:buClrTx/>
              <a:buSzTx/>
              <a:buFont typeface="Wingdings" panose="05000000000000000000" pitchFamily="2" charset="2"/>
              <a:buChar char="§"/>
              <a:tabLst/>
              <a:defRPr/>
            </a:pPr>
            <a:endParaRPr kumimoji="0" lang="en-US" sz="1900" b="0" i="0" u="none" strike="noStrike" kern="1200" cap="none" spc="0" normalizeH="0" baseline="0" noProof="0" dirty="0">
              <a:ln>
                <a:noFill/>
              </a:ln>
              <a:solidFill>
                <a:prstClr val="black"/>
              </a:solidFill>
              <a:effectLst/>
              <a:uLnTx/>
              <a:uFillTx/>
              <a:latin typeface="Segoe UI"/>
              <a:ea typeface="+mn-ea"/>
              <a:cs typeface="Segoe UI"/>
            </a:endParaRPr>
          </a:p>
          <a:p>
            <a:pPr marR="0" lvl="0" algn="l" defTabSz="457200" rtl="0" eaLnBrk="1" fontAlgn="auto" latinLnBrk="0" hangingPunct="1">
              <a:lnSpc>
                <a:spcPct val="125000"/>
              </a:lnSpc>
              <a:spcBef>
                <a:spcPts val="0"/>
              </a:spcBef>
              <a:spcAft>
                <a:spcPts val="0"/>
              </a:spcAft>
              <a:buClrTx/>
              <a:buSzTx/>
              <a:tabLst/>
              <a:defRPr/>
            </a:pPr>
            <a:endParaRPr kumimoji="0" lang="en-US" sz="1900" b="0" i="0" u="none" strike="noStrike" kern="1200" cap="none" spc="0" normalizeH="0" baseline="0" noProof="0" dirty="0">
              <a:ln>
                <a:noFill/>
              </a:ln>
              <a:solidFill>
                <a:prstClr val="black"/>
              </a:solidFill>
              <a:effectLst/>
              <a:uLnTx/>
              <a:uFillTx/>
              <a:latin typeface="Segoe UI"/>
              <a:ea typeface="+mn-ea"/>
              <a:cs typeface="Segoe UI"/>
            </a:endParaRPr>
          </a:p>
          <a:p>
            <a:pPr marR="0" lvl="0" algn="l" defTabSz="457200" rtl="0" eaLnBrk="1" fontAlgn="auto" latinLnBrk="0" hangingPunct="1">
              <a:lnSpc>
                <a:spcPct val="125000"/>
              </a:lnSpc>
              <a:spcBef>
                <a:spcPts val="0"/>
              </a:spcBef>
              <a:spcAft>
                <a:spcPts val="0"/>
              </a:spcAft>
              <a:buClrTx/>
              <a:buSzTx/>
              <a:tabLst/>
              <a:defRPr/>
            </a:pPr>
            <a:endParaRPr kumimoji="0" lang="en-US" sz="1900" b="0" i="0" u="none" strike="noStrike" kern="1200" cap="none" spc="0" normalizeH="0" baseline="0" noProof="0" dirty="0">
              <a:ln>
                <a:noFill/>
              </a:ln>
              <a:solidFill>
                <a:prstClr val="black"/>
              </a:solidFill>
              <a:effectLst/>
              <a:uLnTx/>
              <a:uFillTx/>
              <a:latin typeface="Segoe UI"/>
              <a:ea typeface="+mn-ea"/>
              <a:cs typeface="Segoe UI"/>
            </a:endParaRPr>
          </a:p>
          <a:p>
            <a:pPr marL="0" marR="0" lvl="0" indent="0" algn="l" defTabSz="457200" rtl="0" eaLnBrk="1" fontAlgn="auto" latinLnBrk="0" hangingPunct="1">
              <a:lnSpc>
                <a:spcPct val="125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8" name="Text Placeholder 9">
            <a:extLst>
              <a:ext uri="{FF2B5EF4-FFF2-40B4-BE49-F238E27FC236}">
                <a16:creationId xmlns:a16="http://schemas.microsoft.com/office/drawing/2014/main" id="{2683425B-C41B-49D7-AFC6-B03DBAF5A5BC}"/>
              </a:ext>
            </a:extLst>
          </p:cNvPr>
          <p:cNvSpPr txBox="1">
            <a:spLocks/>
          </p:cNvSpPr>
          <p:nvPr/>
        </p:nvSpPr>
        <p:spPr>
          <a:xfrm rot="16200000" flipH="1">
            <a:off x="-2198893" y="2731356"/>
            <a:ext cx="6438990" cy="139055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a:ea typeface="Segoe UI Black"/>
              </a:rPr>
              <a:t>COVID-19 CARE - </a:t>
            </a:r>
            <a:endParaRPr lang="en-US" dirty="0">
              <a:latin typeface="Segoe UI Semibold"/>
              <a:ea typeface="Segoe UI Black"/>
              <a:cs typeface="Segoe UI Semibold"/>
            </a:endParaRPr>
          </a:p>
          <a:p>
            <a:pPr algn="ctr"/>
            <a:r>
              <a:rPr lang="en-US" sz="4400" i="1" dirty="0">
                <a:latin typeface="Segoe UI Black"/>
                <a:ea typeface="Segoe UI Black"/>
              </a:rPr>
              <a:t>Absenteeism</a:t>
            </a:r>
            <a:endParaRPr lang="en-US" dirty="0">
              <a:cs typeface="Segoe UI Semibold"/>
            </a:endParaRPr>
          </a:p>
        </p:txBody>
      </p:sp>
    </p:spTree>
    <p:extLst>
      <p:ext uri="{BB962C8B-B14F-4D97-AF65-F5344CB8AC3E}">
        <p14:creationId xmlns:p14="http://schemas.microsoft.com/office/powerpoint/2010/main" val="3011626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5653-5E7B-4674-891A-B73F6CC0E436}"/>
              </a:ext>
            </a:extLst>
          </p:cNvPr>
          <p:cNvSpPr>
            <a:spLocks noGrp="1"/>
          </p:cNvSpPr>
          <p:nvPr>
            <p:ph type="title"/>
          </p:nvPr>
        </p:nvSpPr>
        <p:spPr/>
        <p:txBody>
          <a:bodyPr/>
          <a:lstStyle/>
          <a:p>
            <a:r>
              <a:rPr lang="en-US" i="1">
                <a:solidFill>
                  <a:schemeClr val="bg2">
                    <a:lumMod val="25000"/>
                  </a:schemeClr>
                </a:solidFill>
              </a:rPr>
              <a:t>Nursing Notes</a:t>
            </a:r>
          </a:p>
        </p:txBody>
      </p:sp>
      <p:sp>
        <p:nvSpPr>
          <p:cNvPr id="3" name="Text Placeholder 2">
            <a:extLst>
              <a:ext uri="{FF2B5EF4-FFF2-40B4-BE49-F238E27FC236}">
                <a16:creationId xmlns:a16="http://schemas.microsoft.com/office/drawing/2014/main" id="{7BF8BA6B-21FF-49FD-9618-2F77B03AFDFE}"/>
              </a:ext>
            </a:extLst>
          </p:cNvPr>
          <p:cNvSpPr>
            <a:spLocks noGrp="1"/>
          </p:cNvSpPr>
          <p:nvPr>
            <p:ph type="body" idx="1"/>
          </p:nvPr>
        </p:nvSpPr>
        <p:spPr/>
        <p:txBody>
          <a:bodyPr/>
          <a:lstStyle/>
          <a:p>
            <a:r>
              <a:rPr lang="en-US"/>
              <a:t>New student orientation</a:t>
            </a:r>
          </a:p>
        </p:txBody>
      </p:sp>
    </p:spTree>
    <p:extLst>
      <p:ext uri="{BB962C8B-B14F-4D97-AF65-F5344CB8AC3E}">
        <p14:creationId xmlns:p14="http://schemas.microsoft.com/office/powerpoint/2010/main" val="2453137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1185725"/>
          </a:xfrm>
        </p:spPr>
        <p:txBody>
          <a:bodyPr anchor="ctr">
            <a:noAutofit/>
          </a:bodyPr>
          <a:lstStyle/>
          <a:p>
            <a:pPr marL="0" indent="0" algn="ctr">
              <a:lnSpc>
                <a:spcPct val="100000"/>
              </a:lnSpc>
              <a:spcBef>
                <a:spcPts val="0"/>
              </a:spcBef>
              <a:spcAft>
                <a:spcPts val="0"/>
              </a:spcAft>
              <a:buClr>
                <a:srgbClr val="FF0000"/>
              </a:buClr>
              <a:buSzPct val="80000"/>
              <a:buNone/>
            </a:pPr>
            <a:r>
              <a:rPr lang="en-US" altLang="en-US" sz="4000" i="1">
                <a:solidFill>
                  <a:srgbClr val="002060"/>
                </a:solidFill>
                <a:latin typeface="Segoe UI Black" panose="020B0A02040204020203" pitchFamily="34" charset="0"/>
                <a:ea typeface="Segoe UI Black" panose="020B0A02040204020203" pitchFamily="34" charset="0"/>
                <a:cs typeface="Segoe UI" panose="020B0502040204020203" pitchFamily="34" charset="0"/>
              </a:rPr>
              <a:t>Immunizations, Physicals</a:t>
            </a:r>
          </a:p>
          <a:p>
            <a:pPr marL="0" indent="0" algn="ctr">
              <a:lnSpc>
                <a:spcPct val="100000"/>
              </a:lnSpc>
              <a:spcBef>
                <a:spcPts val="0"/>
              </a:spcBef>
              <a:spcAft>
                <a:spcPts val="0"/>
              </a:spcAft>
              <a:buClr>
                <a:srgbClr val="FF0000"/>
              </a:buClr>
              <a:buSzPct val="80000"/>
              <a:buNone/>
            </a:pPr>
            <a:r>
              <a:rPr lang="en-US" altLang="en-US" sz="4000" i="1">
                <a:solidFill>
                  <a:srgbClr val="002060"/>
                </a:solidFill>
                <a:latin typeface="Segoe UI Black" panose="020B0A02040204020203" pitchFamily="34" charset="0"/>
                <a:ea typeface="Segoe UI Black" panose="020B0A02040204020203" pitchFamily="34" charset="0"/>
                <a:cs typeface="Segoe UI" panose="020B0502040204020203" pitchFamily="34" charset="0"/>
              </a:rPr>
              <a:t>and Screening </a:t>
            </a:r>
            <a:r>
              <a:rPr lang="en-US" sz="4000" i="1">
                <a:solidFill>
                  <a:srgbClr val="002060"/>
                </a:solidFill>
                <a:latin typeface="Segoe UI Black" panose="020B0A02040204020203" pitchFamily="34" charset="0"/>
                <a:ea typeface="Segoe UI Black" panose="020B0A02040204020203" pitchFamily="34" charset="0"/>
                <a:cs typeface="Segoe UI" panose="020B0502040204020203" pitchFamily="34" charset="0"/>
              </a:rPr>
              <a:t>Documentation</a:t>
            </a:r>
          </a:p>
        </p:txBody>
      </p:sp>
      <p:sp>
        <p:nvSpPr>
          <p:cNvPr id="8" name="Text Box 6"/>
          <p:cNvSpPr txBox="1">
            <a:spLocks noChangeArrowheads="1"/>
          </p:cNvSpPr>
          <p:nvPr/>
        </p:nvSpPr>
        <p:spPr bwMode="auto">
          <a:xfrm>
            <a:off x="2241398" y="1651231"/>
            <a:ext cx="5843059" cy="519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buBlip>
                <a:blip r:embed="rId3"/>
              </a:buBlip>
            </a:pPr>
            <a:r>
              <a:rPr lang="en-US" sz="3200" dirty="0">
                <a:solidFill>
                  <a:schemeClr val="tx1"/>
                </a:solidFill>
                <a:latin typeface="Segoe UI"/>
                <a:cs typeface="Segoe UI"/>
              </a:rPr>
              <a:t> Return documentation of Physicals &amp; Immunizations with your Orientation paperwork</a:t>
            </a:r>
            <a:endParaRPr lang="en-US" sz="3200" dirty="0">
              <a:solidFill>
                <a:schemeClr val="tx1"/>
              </a:solidFill>
              <a:latin typeface="Segoe UI" panose="020B0502040204020203" pitchFamily="34" charset="0"/>
              <a:cs typeface="Segoe UI" panose="020B0502040204020203" pitchFamily="34" charset="0"/>
            </a:endParaRPr>
          </a:p>
          <a:p>
            <a:pPr>
              <a:buBlip>
                <a:blip r:embed="rId3"/>
              </a:buBlip>
            </a:pPr>
            <a:r>
              <a:rPr lang="en-US" sz="3200" dirty="0">
                <a:solidFill>
                  <a:schemeClr val="tx1"/>
                </a:solidFill>
                <a:latin typeface="Segoe UI"/>
                <a:cs typeface="Segoe UI"/>
              </a:rPr>
              <a:t> Background and Drug Screens are sent to the college automatically – do not mail in </a:t>
            </a:r>
          </a:p>
          <a:p>
            <a:pPr>
              <a:buBlip>
                <a:blip r:embed="rId3"/>
              </a:buBlip>
            </a:pPr>
            <a:r>
              <a:rPr lang="en-US" sz="3200" dirty="0">
                <a:solidFill>
                  <a:schemeClr val="tx1"/>
                </a:solidFill>
                <a:latin typeface="Segoe UI"/>
                <a:cs typeface="Segoe UI"/>
              </a:rPr>
              <a:t> It’s URGENT to complete the screening processes NOW!</a:t>
            </a:r>
            <a:endParaRPr lang="en-US" sz="3200" dirty="0">
              <a:solidFill>
                <a:schemeClr val="tx1"/>
              </a:solidFill>
              <a:latin typeface="Segoe UI" panose="020B0502040204020203" pitchFamily="34" charset="0"/>
              <a:cs typeface="Segoe UI" panose="020B0502040204020203" pitchFamily="34" charset="0"/>
            </a:endParaRPr>
          </a:p>
          <a:p>
            <a:pPr>
              <a:buBlip>
                <a:blip r:embed="rId3"/>
              </a:buBlip>
            </a:pPr>
            <a:endParaRPr lang="en-US" sz="3200" dirty="0">
              <a:solidFill>
                <a:schemeClr val="tx1"/>
              </a:solidFill>
              <a:latin typeface="Segoe UI" panose="020B0502040204020203" pitchFamily="34" charset="0"/>
              <a:cs typeface="Segoe UI" panose="020B0502040204020203" pitchFamily="34" charset="0"/>
            </a:endParaRPr>
          </a:p>
        </p:txBody>
      </p:sp>
      <p:sp>
        <p:nvSpPr>
          <p:cNvPr id="5" name="Text Placeholder 4">
            <a:extLst>
              <a:ext uri="{FF2B5EF4-FFF2-40B4-BE49-F238E27FC236}">
                <a16:creationId xmlns:a16="http://schemas.microsoft.com/office/drawing/2014/main" id="{F4572934-5B26-4758-9B72-05B2C878A18A}"/>
              </a:ext>
            </a:extLst>
          </p:cNvPr>
          <p:cNvSpPr>
            <a:spLocks noGrp="1"/>
          </p:cNvSpPr>
          <p:nvPr>
            <p:ph type="body" sz="half" idx="2"/>
          </p:nvPr>
        </p:nvSpPr>
        <p:spPr/>
        <p:txBody>
          <a:bodyPr/>
          <a:lstStyle/>
          <a:p>
            <a:endParaRPr lang="en-US" dirty="0"/>
          </a:p>
          <a:p>
            <a:endParaRPr lang="en-US" dirty="0"/>
          </a:p>
        </p:txBody>
      </p:sp>
      <p:sp>
        <p:nvSpPr>
          <p:cNvPr id="9" name="Text Placeholder 9">
            <a:extLst>
              <a:ext uri="{FF2B5EF4-FFF2-40B4-BE49-F238E27FC236}">
                <a16:creationId xmlns:a16="http://schemas.microsoft.com/office/drawing/2014/main" id="{C85249BB-6186-44C9-B07C-4330E3B426D1}"/>
              </a:ext>
            </a:extLst>
          </p:cNvPr>
          <p:cNvSpPr txBox="1">
            <a:spLocks/>
          </p:cNvSpPr>
          <p:nvPr/>
        </p:nvSpPr>
        <p:spPr>
          <a:xfrm rot="16200000" flipH="1">
            <a:off x="-2007265" y="2669172"/>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Nursing Notes</a:t>
            </a:r>
          </a:p>
        </p:txBody>
      </p:sp>
      <p:pic>
        <p:nvPicPr>
          <p:cNvPr id="4" name="Picture 3" descr="A close up of a person&#10;&#10;Description automatically generated">
            <a:extLst>
              <a:ext uri="{FF2B5EF4-FFF2-40B4-BE49-F238E27FC236}">
                <a16:creationId xmlns:a16="http://schemas.microsoft.com/office/drawing/2014/main" id="{427A2000-06B7-4486-99BC-6DFABBC708D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74743" y="2097530"/>
            <a:ext cx="3396342" cy="2295997"/>
          </a:xfrm>
          <a:prstGeom prst="rect">
            <a:avLst/>
          </a:prstGeom>
        </p:spPr>
      </p:pic>
    </p:spTree>
    <p:extLst>
      <p:ext uri="{BB962C8B-B14F-4D97-AF65-F5344CB8AC3E}">
        <p14:creationId xmlns:p14="http://schemas.microsoft.com/office/powerpoint/2010/main" val="48815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F84098-3C22-4A3E-BE12-C1CD010A1057}"/>
              </a:ext>
            </a:extLst>
          </p:cNvPr>
          <p:cNvSpPr>
            <a:spLocks noGrp="1"/>
          </p:cNvSpPr>
          <p:nvPr>
            <p:ph type="body" sz="half" idx="2"/>
          </p:nvPr>
        </p:nvSpPr>
        <p:spPr>
          <a:xfrm rot="16200000">
            <a:off x="-2314220" y="2754489"/>
            <a:ext cx="6321781" cy="1422403"/>
          </a:xfrm>
        </p:spPr>
        <p:txBody>
          <a:bodyPr/>
          <a:lstStyle/>
          <a:p>
            <a:endParaRPr lang="en-US" sz="1600" i="1" dirty="0">
              <a:latin typeface="Gill Sans Ultra Bold Condensed" panose="020B0A06020104020203" pitchFamily="34" charset="0"/>
              <a:ea typeface="Segoe UI Black" panose="020B0A02040204020203" pitchFamily="34" charset="0"/>
            </a:endParaRPr>
          </a:p>
          <a:p>
            <a:pPr algn="ctr"/>
            <a:r>
              <a:rPr lang="en-US" sz="4400" i="1" dirty="0">
                <a:latin typeface="Segoe UI Black" panose="020B0A02040204020203" pitchFamily="34" charset="0"/>
                <a:ea typeface="Segoe UI Black" panose="020B0A02040204020203" pitchFamily="34" charset="0"/>
              </a:rPr>
              <a:t>Nursing Notes</a:t>
            </a:r>
          </a:p>
          <a:p>
            <a:endParaRPr lang="en-US" dirty="0"/>
          </a:p>
        </p:txBody>
      </p:sp>
      <p:pic>
        <p:nvPicPr>
          <p:cNvPr id="5" name="Picture 4" descr="Diagram, text&#10;&#10;Description automatically generated">
            <a:extLst>
              <a:ext uri="{FF2B5EF4-FFF2-40B4-BE49-F238E27FC236}">
                <a16:creationId xmlns:a16="http://schemas.microsoft.com/office/drawing/2014/main" id="{C4891657-42C8-4378-BB5F-8088B23E2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661" y="304801"/>
            <a:ext cx="8162584" cy="5142428"/>
          </a:xfrm>
          <a:prstGeom prst="rect">
            <a:avLst/>
          </a:prstGeom>
        </p:spPr>
      </p:pic>
    </p:spTree>
    <p:extLst>
      <p:ext uri="{BB962C8B-B14F-4D97-AF65-F5344CB8AC3E}">
        <p14:creationId xmlns:p14="http://schemas.microsoft.com/office/powerpoint/2010/main" val="1193024806"/>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10" y="207140"/>
            <a:ext cx="10047889" cy="1185725"/>
          </a:xfrm>
        </p:spPr>
        <p:txBody>
          <a:bodyPr anchor="ctr">
            <a:noAutofit/>
          </a:bodyPr>
          <a:lstStyle/>
          <a:p>
            <a:pPr marL="0" indent="0" algn="ctr">
              <a:lnSpc>
                <a:spcPct val="100000"/>
              </a:lnSpc>
              <a:spcBef>
                <a:spcPts val="0"/>
              </a:spcBef>
              <a:spcAft>
                <a:spcPts val="0"/>
              </a:spcAft>
              <a:buClr>
                <a:srgbClr val="FF0000"/>
              </a:buClr>
              <a:buSzPct val="80000"/>
              <a:buNone/>
            </a:pPr>
            <a:r>
              <a:rPr lang="en-US" altLang="en-US" sz="4400" i="1">
                <a:solidFill>
                  <a:srgbClr val="002060"/>
                </a:solidFill>
                <a:latin typeface="Segoe UI Black" panose="020B0A02040204020203" pitchFamily="34" charset="0"/>
                <a:ea typeface="Segoe UI Black" panose="020B0A02040204020203" pitchFamily="34" charset="0"/>
                <a:cs typeface="Segoe UI" panose="020B0502040204020203" pitchFamily="34" charset="0"/>
              </a:rPr>
              <a:t>LPN Dress Code</a:t>
            </a:r>
            <a:endParaRPr lang="en-US" sz="4400" i="1">
              <a:solidFill>
                <a:srgbClr val="002060"/>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8" name="Text Box 6"/>
          <p:cNvSpPr txBox="1">
            <a:spLocks noChangeArrowheads="1"/>
          </p:cNvSpPr>
          <p:nvPr/>
        </p:nvSpPr>
        <p:spPr bwMode="auto">
          <a:xfrm>
            <a:off x="2241398" y="1651231"/>
            <a:ext cx="5930145" cy="565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lnSpc>
                <a:spcPct val="110000"/>
              </a:lnSpc>
              <a:spcBef>
                <a:spcPts val="700"/>
              </a:spcBef>
              <a:buClr>
                <a:schemeClr val="tx2"/>
              </a:buClr>
              <a:buFont typeface="Arial" panose="020B0604020202020204" pitchFamily="34" charset="0"/>
              <a:buChar char="•"/>
              <a:defRPr sz="2000">
                <a:solidFill>
                  <a:srgbClr val="595959"/>
                </a:solidFill>
                <a:latin typeface="Gill Sans MT" panose="020B0502020104020203" pitchFamily="34" charset="0"/>
              </a:defRPr>
            </a:lvl1pPr>
            <a:lvl2pPr marL="742950" indent="-285750">
              <a:lnSpc>
                <a:spcPct val="110000"/>
              </a:lnSpc>
              <a:spcBef>
                <a:spcPts val="700"/>
              </a:spcBef>
              <a:buClr>
                <a:schemeClr val="tx2"/>
              </a:buClr>
              <a:buFont typeface="Gill Sans MT" panose="020B0502020104020203" pitchFamily="34" charset="0"/>
              <a:buChar char="–"/>
              <a:defRPr>
                <a:solidFill>
                  <a:srgbClr val="595959"/>
                </a:solidFill>
                <a:latin typeface="Gill Sans MT" panose="020B0502020104020203" pitchFamily="34" charset="0"/>
              </a:defRPr>
            </a:lvl2pPr>
            <a:lvl3pPr marL="1143000" indent="-228600">
              <a:lnSpc>
                <a:spcPct val="110000"/>
              </a:lnSpc>
              <a:spcBef>
                <a:spcPts val="700"/>
              </a:spcBef>
              <a:buClr>
                <a:schemeClr val="tx2"/>
              </a:buClr>
              <a:buFont typeface="Arial" panose="020B0604020202020204" pitchFamily="34" charset="0"/>
              <a:buChar char="•"/>
              <a:defRPr sz="1600">
                <a:solidFill>
                  <a:srgbClr val="595959"/>
                </a:solidFill>
                <a:latin typeface="Gill Sans MT" panose="020B0502020104020203" pitchFamily="34" charset="0"/>
              </a:defRPr>
            </a:lvl3pPr>
            <a:lvl4pPr marL="1600200" indent="-228600">
              <a:lnSpc>
                <a:spcPct val="110000"/>
              </a:lnSpc>
              <a:spcBef>
                <a:spcPts val="700"/>
              </a:spcBef>
              <a:buClr>
                <a:schemeClr val="tx2"/>
              </a:buClr>
              <a:buFont typeface="Gill Sans MT" panose="020B0502020104020203" pitchFamily="34" charset="0"/>
              <a:buChar char="–"/>
              <a:defRPr sz="1400">
                <a:solidFill>
                  <a:srgbClr val="595959"/>
                </a:solidFill>
                <a:latin typeface="Gill Sans MT" panose="020B0502020104020203" pitchFamily="34" charset="0"/>
              </a:defRPr>
            </a:lvl4pPr>
            <a:lvl5pPr marL="2057400" indent="-228600">
              <a:lnSpc>
                <a:spcPct val="110000"/>
              </a:lnSpc>
              <a:spcBef>
                <a:spcPts val="700"/>
              </a:spcBef>
              <a:buClr>
                <a:schemeClr val="tx2"/>
              </a:buClr>
              <a:buFont typeface="Arial" panose="020B0604020202020204" pitchFamily="34" charset="0"/>
              <a:buChar char="•"/>
              <a:defRPr sz="1400">
                <a:solidFill>
                  <a:srgbClr val="595959"/>
                </a:solidFill>
                <a:latin typeface="Gill Sans MT" panose="020B0502020104020203" pitchFamily="34" charset="0"/>
              </a:defRPr>
            </a:lvl5pPr>
            <a:lvl6pPr marL="25146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6pPr>
            <a:lvl7pPr marL="29718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7pPr>
            <a:lvl8pPr marL="34290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8pPr>
            <a:lvl9pPr marL="3886200" indent="-228600" eaLnBrk="0" fontAlgn="base" hangingPunct="0">
              <a:lnSpc>
                <a:spcPct val="110000"/>
              </a:lnSpc>
              <a:spcBef>
                <a:spcPts val="700"/>
              </a:spcBef>
              <a:spcAft>
                <a:spcPct val="0"/>
              </a:spcAft>
              <a:buClr>
                <a:schemeClr val="tx2"/>
              </a:buClr>
              <a:buFont typeface="Arial" panose="020B0604020202020204" pitchFamily="34" charset="0"/>
              <a:buChar char="•"/>
              <a:defRPr sz="1400">
                <a:solidFill>
                  <a:srgbClr val="595959"/>
                </a:solidFill>
                <a:latin typeface="Gill Sans MT" panose="020B0502020104020203" pitchFamily="34" charset="0"/>
              </a:defRPr>
            </a:lvl9pPr>
          </a:lstStyle>
          <a:p>
            <a:pPr>
              <a:spcAft>
                <a:spcPts val="1200"/>
              </a:spcAft>
              <a:buBlip>
                <a:blip r:embed="rId3"/>
              </a:buBlip>
            </a:pPr>
            <a:r>
              <a:rPr lang="en-US" sz="3200" dirty="0">
                <a:solidFill>
                  <a:schemeClr val="tx1"/>
                </a:solidFill>
                <a:latin typeface="Segoe UI"/>
                <a:cs typeface="Segoe UI"/>
              </a:rPr>
              <a:t> You’ll be notified when the uniform vendor will be on campus for sizing &amp; orders</a:t>
            </a:r>
            <a:endParaRPr lang="en-US" sz="3200" dirty="0">
              <a:solidFill>
                <a:schemeClr val="tx1"/>
              </a:solidFill>
              <a:latin typeface="Segoe UI" panose="020B0502040204020203" pitchFamily="34" charset="0"/>
              <a:cs typeface="Segoe UI" panose="020B0502040204020203" pitchFamily="34" charset="0"/>
            </a:endParaRPr>
          </a:p>
          <a:p>
            <a:pPr>
              <a:spcAft>
                <a:spcPts val="1200"/>
              </a:spcAft>
              <a:buBlip>
                <a:blip r:embed="rId3"/>
              </a:buBlip>
            </a:pPr>
            <a:r>
              <a:rPr lang="en-US" sz="3200" dirty="0">
                <a:solidFill>
                  <a:schemeClr val="tx1"/>
                </a:solidFill>
                <a:latin typeface="Segoe UI"/>
                <a:cs typeface="Segoe UI"/>
              </a:rPr>
              <a:t> Specific colors/styles with college patches are required</a:t>
            </a:r>
          </a:p>
          <a:p>
            <a:pPr>
              <a:spcAft>
                <a:spcPts val="1200"/>
              </a:spcAft>
              <a:buBlip>
                <a:blip r:embed="rId3"/>
              </a:buBlip>
            </a:pPr>
            <a:r>
              <a:rPr lang="en-US" sz="3200" dirty="0">
                <a:solidFill>
                  <a:schemeClr val="tx1"/>
                </a:solidFill>
                <a:latin typeface="Segoe UI"/>
                <a:cs typeface="Segoe UI"/>
              </a:rPr>
              <a:t> Until uniforms arrive, casual street clothes are the code – but no shorts or tank tops</a:t>
            </a:r>
            <a:endParaRPr lang="en-US" sz="3200" dirty="0">
              <a:solidFill>
                <a:schemeClr val="tx1"/>
              </a:solidFill>
              <a:latin typeface="Segoe UI" panose="020B0502040204020203" pitchFamily="34" charset="0"/>
              <a:cs typeface="Segoe UI" panose="020B0502040204020203" pitchFamily="34" charset="0"/>
            </a:endParaRPr>
          </a:p>
          <a:p>
            <a:pPr>
              <a:buBlip>
                <a:blip r:embed="rId3"/>
              </a:buBlip>
            </a:pPr>
            <a:endParaRPr lang="en-US" sz="3200" dirty="0">
              <a:solidFill>
                <a:schemeClr val="tx1"/>
              </a:solidFill>
              <a:latin typeface="Segoe UI" panose="020B0502040204020203" pitchFamily="34" charset="0"/>
              <a:cs typeface="Segoe UI" panose="020B0502040204020203" pitchFamily="34" charset="0"/>
            </a:endParaRPr>
          </a:p>
        </p:txBody>
      </p:sp>
      <p:sp>
        <p:nvSpPr>
          <p:cNvPr id="5" name="Text Placeholder 4">
            <a:extLst>
              <a:ext uri="{FF2B5EF4-FFF2-40B4-BE49-F238E27FC236}">
                <a16:creationId xmlns:a16="http://schemas.microsoft.com/office/drawing/2014/main" id="{F4572934-5B26-4758-9B72-05B2C878A18A}"/>
              </a:ext>
            </a:extLst>
          </p:cNvPr>
          <p:cNvSpPr>
            <a:spLocks noGrp="1"/>
          </p:cNvSpPr>
          <p:nvPr>
            <p:ph type="body" sz="half" idx="2"/>
          </p:nvPr>
        </p:nvSpPr>
        <p:spPr/>
        <p:txBody>
          <a:bodyPr/>
          <a:lstStyle/>
          <a:p>
            <a:endParaRPr lang="en-US" dirty="0"/>
          </a:p>
          <a:p>
            <a:endParaRPr lang="en-US" dirty="0"/>
          </a:p>
        </p:txBody>
      </p:sp>
      <p:sp>
        <p:nvSpPr>
          <p:cNvPr id="9" name="Text Placeholder 9">
            <a:extLst>
              <a:ext uri="{FF2B5EF4-FFF2-40B4-BE49-F238E27FC236}">
                <a16:creationId xmlns:a16="http://schemas.microsoft.com/office/drawing/2014/main" id="{C85249BB-6186-44C9-B07C-4330E3B426D1}"/>
              </a:ext>
            </a:extLst>
          </p:cNvPr>
          <p:cNvSpPr txBox="1">
            <a:spLocks/>
          </p:cNvSpPr>
          <p:nvPr/>
        </p:nvSpPr>
        <p:spPr>
          <a:xfrm rot="16200000" flipH="1">
            <a:off x="-2007265" y="2709309"/>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Nursing Notes</a:t>
            </a:r>
          </a:p>
        </p:txBody>
      </p:sp>
      <p:pic>
        <p:nvPicPr>
          <p:cNvPr id="6" name="Picture 5" descr="A picture containing indoor, sitting, dishware, white&#10;&#10;Description automatically generated">
            <a:extLst>
              <a:ext uri="{FF2B5EF4-FFF2-40B4-BE49-F238E27FC236}">
                <a16:creationId xmlns:a16="http://schemas.microsoft.com/office/drawing/2014/main" id="{14B9E01F-CC7E-427F-94A2-20ECCE2C70D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53591">
            <a:off x="8141594" y="1651232"/>
            <a:ext cx="3289674" cy="2369680"/>
          </a:xfrm>
          <a:prstGeom prst="rect">
            <a:avLst/>
          </a:prstGeom>
        </p:spPr>
      </p:pic>
    </p:spTree>
    <p:extLst>
      <p:ext uri="{BB962C8B-B14F-4D97-AF65-F5344CB8AC3E}">
        <p14:creationId xmlns:p14="http://schemas.microsoft.com/office/powerpoint/2010/main" val="754705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F84098-3C22-4A3E-BE12-C1CD010A1057}"/>
              </a:ext>
            </a:extLst>
          </p:cNvPr>
          <p:cNvSpPr>
            <a:spLocks noGrp="1"/>
          </p:cNvSpPr>
          <p:nvPr>
            <p:ph type="body" sz="half" idx="2"/>
          </p:nvPr>
        </p:nvSpPr>
        <p:spPr>
          <a:xfrm rot="16200000">
            <a:off x="-2314220" y="2754489"/>
            <a:ext cx="6321781" cy="1422403"/>
          </a:xfrm>
        </p:spPr>
        <p:txBody>
          <a:bodyPr/>
          <a:lstStyle/>
          <a:p>
            <a:endParaRPr lang="en-US" sz="1600" i="1" dirty="0">
              <a:latin typeface="Gill Sans Ultra Bold Condensed" panose="020B0A06020104020203" pitchFamily="34" charset="0"/>
              <a:ea typeface="Segoe UI Black" panose="020B0A02040204020203" pitchFamily="34" charset="0"/>
            </a:endParaRPr>
          </a:p>
          <a:p>
            <a:pPr algn="ctr"/>
            <a:r>
              <a:rPr lang="en-US" sz="4400" i="1" dirty="0">
                <a:latin typeface="Segoe UI Black" panose="020B0A02040204020203" pitchFamily="34" charset="0"/>
                <a:ea typeface="Segoe UI Black" panose="020B0A02040204020203" pitchFamily="34" charset="0"/>
              </a:rPr>
              <a:t>Nursing Notes</a:t>
            </a:r>
          </a:p>
          <a:p>
            <a:endParaRPr lang="en-US" dirty="0"/>
          </a:p>
        </p:txBody>
      </p:sp>
      <p:pic>
        <p:nvPicPr>
          <p:cNvPr id="4" name="Picture 3" descr="Qr code&#10;&#10;Description automatically generated">
            <a:extLst>
              <a:ext uri="{FF2B5EF4-FFF2-40B4-BE49-F238E27FC236}">
                <a16:creationId xmlns:a16="http://schemas.microsoft.com/office/drawing/2014/main" id="{75FB9FC2-346C-46EB-B395-F82EBDE8E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445" y="553062"/>
            <a:ext cx="3993621" cy="4125031"/>
          </a:xfrm>
          <a:prstGeom prst="rect">
            <a:avLst/>
          </a:prstGeom>
        </p:spPr>
      </p:pic>
      <p:pic>
        <p:nvPicPr>
          <p:cNvPr id="6" name="Picture 5" descr="A picture containing calendar&#10;&#10;Description automatically generated">
            <a:extLst>
              <a:ext uri="{FF2B5EF4-FFF2-40B4-BE49-F238E27FC236}">
                <a16:creationId xmlns:a16="http://schemas.microsoft.com/office/drawing/2014/main" id="{ED9D3624-5552-492B-BAB1-D06983E2B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782" y="553062"/>
            <a:ext cx="2838450" cy="4125031"/>
          </a:xfrm>
          <a:prstGeom prst="rect">
            <a:avLst/>
          </a:prstGeom>
        </p:spPr>
      </p:pic>
      <p:pic>
        <p:nvPicPr>
          <p:cNvPr id="8" name="Picture 7" descr="A picture containing calendar&#10;&#10;Description automatically generated">
            <a:extLst>
              <a:ext uri="{FF2B5EF4-FFF2-40B4-BE49-F238E27FC236}">
                <a16:creationId xmlns:a16="http://schemas.microsoft.com/office/drawing/2014/main" id="{A9424016-245C-4A46-AC6D-255E5EA75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117" y="553062"/>
            <a:ext cx="3135024" cy="4125031"/>
          </a:xfrm>
          <a:prstGeom prst="rect">
            <a:avLst/>
          </a:prstGeom>
        </p:spPr>
      </p:pic>
      <p:sp>
        <p:nvSpPr>
          <p:cNvPr id="9" name="TextBox 8">
            <a:extLst>
              <a:ext uri="{FF2B5EF4-FFF2-40B4-BE49-F238E27FC236}">
                <a16:creationId xmlns:a16="http://schemas.microsoft.com/office/drawing/2014/main" id="{982AAFE3-8E1C-4ED4-996A-118C59AEF02C}"/>
              </a:ext>
            </a:extLst>
          </p:cNvPr>
          <p:cNvSpPr txBox="1"/>
          <p:nvPr/>
        </p:nvSpPr>
        <p:spPr>
          <a:xfrm>
            <a:off x="2991555" y="5159022"/>
            <a:ext cx="7100712" cy="1354217"/>
          </a:xfrm>
          <a:prstGeom prst="rect">
            <a:avLst/>
          </a:prstGeom>
          <a:noFill/>
        </p:spPr>
        <p:txBody>
          <a:bodyPr wrap="square" rtlCol="0">
            <a:spAutoFit/>
          </a:bodyPr>
          <a:lstStyle/>
          <a:p>
            <a:pPr algn="ctr"/>
            <a:r>
              <a:rPr lang="en-US" sz="3200" b="1" dirty="0">
                <a:solidFill>
                  <a:srgbClr val="FF0000"/>
                </a:solidFill>
              </a:rPr>
              <a:t>ORDER THROUGH FOLLETT </a:t>
            </a:r>
            <a:br>
              <a:rPr lang="en-US" sz="3200" b="1" dirty="0">
                <a:solidFill>
                  <a:srgbClr val="FF0000"/>
                </a:solidFill>
              </a:rPr>
            </a:br>
            <a:r>
              <a:rPr lang="en-US" sz="3200" b="1" dirty="0">
                <a:solidFill>
                  <a:srgbClr val="FF0000"/>
                </a:solidFill>
              </a:rPr>
              <a:t>BEFORE FIRST DAY OF CLASS</a:t>
            </a:r>
          </a:p>
          <a:p>
            <a:endParaRPr lang="en-US" dirty="0"/>
          </a:p>
        </p:txBody>
      </p:sp>
    </p:spTree>
    <p:extLst>
      <p:ext uri="{BB962C8B-B14F-4D97-AF65-F5344CB8AC3E}">
        <p14:creationId xmlns:p14="http://schemas.microsoft.com/office/powerpoint/2010/main" val="2909509575"/>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F84098-3C22-4A3E-BE12-C1CD010A1057}"/>
              </a:ext>
            </a:extLst>
          </p:cNvPr>
          <p:cNvSpPr>
            <a:spLocks noGrp="1"/>
          </p:cNvSpPr>
          <p:nvPr>
            <p:ph type="body" sz="half" idx="2"/>
          </p:nvPr>
        </p:nvSpPr>
        <p:spPr>
          <a:xfrm rot="16200000">
            <a:off x="-2314220" y="2754489"/>
            <a:ext cx="6321781" cy="1422403"/>
          </a:xfrm>
        </p:spPr>
        <p:txBody>
          <a:bodyPr/>
          <a:lstStyle/>
          <a:p>
            <a:endParaRPr lang="en-US" sz="1600" i="1" dirty="0">
              <a:latin typeface="Gill Sans Ultra Bold Condensed" panose="020B0A06020104020203" pitchFamily="34" charset="0"/>
              <a:ea typeface="Segoe UI Black" panose="020B0A02040204020203" pitchFamily="34" charset="0"/>
            </a:endParaRPr>
          </a:p>
          <a:p>
            <a:pPr algn="ctr"/>
            <a:r>
              <a:rPr lang="en-US" sz="4400" i="1" dirty="0">
                <a:latin typeface="Segoe UI Black" panose="020B0A02040204020203" pitchFamily="34" charset="0"/>
                <a:ea typeface="Segoe UI Black" panose="020B0A02040204020203" pitchFamily="34" charset="0"/>
              </a:rPr>
              <a:t>Nursing Notes</a:t>
            </a:r>
          </a:p>
          <a:p>
            <a:endParaRPr lang="en-US" dirty="0"/>
          </a:p>
        </p:txBody>
      </p:sp>
      <p:pic>
        <p:nvPicPr>
          <p:cNvPr id="5" name="Picture 4" descr="A picture containing graphical user interface&#10;&#10;Description automatically generated">
            <a:extLst>
              <a:ext uri="{FF2B5EF4-FFF2-40B4-BE49-F238E27FC236}">
                <a16:creationId xmlns:a16="http://schemas.microsoft.com/office/drawing/2014/main" id="{69537BD1-1D1F-493E-8DDE-20D98B62D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68109"/>
            <a:ext cx="5017288" cy="632178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4A67CCAB-0FAD-4DD3-B41E-19531D5B5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720" y="3067489"/>
            <a:ext cx="4851760" cy="796401"/>
          </a:xfrm>
          <a:prstGeom prst="rect">
            <a:avLst/>
          </a:prstGeom>
        </p:spPr>
      </p:pic>
    </p:spTree>
    <p:extLst>
      <p:ext uri="{BB962C8B-B14F-4D97-AF65-F5344CB8AC3E}">
        <p14:creationId xmlns:p14="http://schemas.microsoft.com/office/powerpoint/2010/main" val="3053811328"/>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39308" y="352930"/>
            <a:ext cx="10047889" cy="6156873"/>
          </a:xfrm>
        </p:spPr>
        <p:txBody>
          <a:bodyPr>
            <a:normAutofit/>
          </a:bodyPr>
          <a:lstStyle/>
          <a:p>
            <a:pPr marL="0" indent="0" algn="ctr">
              <a:lnSpc>
                <a:spcPct val="100000"/>
              </a:lnSpc>
              <a:spcBef>
                <a:spcPts val="0"/>
              </a:spcBef>
              <a:spcAft>
                <a:spcPts val="0"/>
              </a:spcAft>
              <a:buClr>
                <a:srgbClr val="FF0000"/>
              </a:buClr>
              <a:buSzPct val="80000"/>
              <a:buNone/>
            </a:pPr>
            <a:r>
              <a:rPr lang="en-US" altLang="en-US" i="1" dirty="0">
                <a:solidFill>
                  <a:srgbClr val="002060"/>
                </a:solidFill>
                <a:latin typeface="Segoe UI Black" panose="020B0A02040204020203" pitchFamily="34" charset="0"/>
                <a:ea typeface="Segoe UI Black" panose="020B0A02040204020203" pitchFamily="34" charset="0"/>
                <a:cs typeface="Segoe UI" panose="020B0502040204020203" pitchFamily="34" charset="0"/>
              </a:rPr>
              <a:t>Find your Registration Directions</a:t>
            </a:r>
            <a:endParaRPr lang="en-US" altLang="en-US" dirty="0">
              <a:solidFill>
                <a:schemeClr val="tx1"/>
              </a:solidFill>
              <a:latin typeface="Segoe UI" panose="020B0502040204020203" pitchFamily="34" charset="0"/>
              <a:cs typeface="Segoe UI" panose="020B0502040204020203" pitchFamily="34" charset="0"/>
            </a:endParaRPr>
          </a:p>
        </p:txBody>
      </p:sp>
      <p:sp>
        <p:nvSpPr>
          <p:cNvPr id="3" name="TextBox 2"/>
          <p:cNvSpPr txBox="1"/>
          <p:nvPr/>
        </p:nvSpPr>
        <p:spPr>
          <a:xfrm>
            <a:off x="2133596" y="1229262"/>
            <a:ext cx="9459314" cy="246221"/>
          </a:xfrm>
          <a:prstGeom prst="rect">
            <a:avLst/>
          </a:prstGeom>
          <a:noFill/>
        </p:spPr>
        <p:txBody>
          <a:bodyPr wrap="square" rtlCol="0">
            <a:spAutoFit/>
          </a:bodyPr>
          <a:lstStyle/>
          <a:p>
            <a:r>
              <a:rPr lang="en-US" sz="1000">
                <a:latin typeface="Segoe UI" panose="020B0502040204020203" pitchFamily="34" charset="0"/>
                <a:cs typeface="Segoe UI" panose="020B0502040204020203" pitchFamily="34" charset="0"/>
              </a:rPr>
              <a:t>                 </a:t>
            </a:r>
          </a:p>
        </p:txBody>
      </p:sp>
      <p:sp>
        <p:nvSpPr>
          <p:cNvPr id="6" name="Text Placeholder 5">
            <a:extLst>
              <a:ext uri="{FF2B5EF4-FFF2-40B4-BE49-F238E27FC236}">
                <a16:creationId xmlns:a16="http://schemas.microsoft.com/office/drawing/2014/main" id="{3378F165-EB58-4810-9B2E-434477FC3A5A}"/>
              </a:ext>
            </a:extLst>
          </p:cNvPr>
          <p:cNvSpPr>
            <a:spLocks noGrp="1"/>
          </p:cNvSpPr>
          <p:nvPr>
            <p:ph type="body" sz="half" idx="2"/>
          </p:nvPr>
        </p:nvSpPr>
        <p:spPr/>
        <p:txBody>
          <a:bodyPr/>
          <a:lstStyle/>
          <a:p>
            <a:endParaRPr lang="en-US" dirty="0"/>
          </a:p>
          <a:p>
            <a:endParaRPr lang="en-US" dirty="0"/>
          </a:p>
        </p:txBody>
      </p:sp>
      <p:sp>
        <p:nvSpPr>
          <p:cNvPr id="8" name="Text Placeholder 9">
            <a:extLst>
              <a:ext uri="{FF2B5EF4-FFF2-40B4-BE49-F238E27FC236}">
                <a16:creationId xmlns:a16="http://schemas.microsoft.com/office/drawing/2014/main" id="{2683425B-C41B-49D7-AFC6-B03DBAF5A5BC}"/>
              </a:ext>
            </a:extLst>
          </p:cNvPr>
          <p:cNvSpPr txBox="1">
            <a:spLocks/>
          </p:cNvSpPr>
          <p:nvPr/>
        </p:nvSpPr>
        <p:spPr>
          <a:xfrm rot="16200000" flipH="1">
            <a:off x="-1977824" y="2817021"/>
            <a:ext cx="6438990" cy="13905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4400" i="1" dirty="0">
                <a:latin typeface="Segoe UI Black" panose="020B0A02040204020203" pitchFamily="34" charset="0"/>
                <a:ea typeface="Segoe UI Black" panose="020B0A02040204020203" pitchFamily="34" charset="0"/>
              </a:rPr>
              <a:t>Self-Registration</a:t>
            </a:r>
          </a:p>
        </p:txBody>
      </p:sp>
      <p:pic>
        <p:nvPicPr>
          <p:cNvPr id="4" name="Picture 3">
            <a:extLst>
              <a:ext uri="{FF2B5EF4-FFF2-40B4-BE49-F238E27FC236}">
                <a16:creationId xmlns:a16="http://schemas.microsoft.com/office/drawing/2014/main" id="{5689B447-A6B1-4DEF-B537-C11B15060ADA}"/>
              </a:ext>
            </a:extLst>
          </p:cNvPr>
          <p:cNvPicPr>
            <a:picLocks noChangeAspect="1"/>
          </p:cNvPicPr>
          <p:nvPr/>
        </p:nvPicPr>
        <p:blipFill>
          <a:blip r:embed="rId3"/>
          <a:stretch>
            <a:fillRect/>
          </a:stretch>
        </p:blipFill>
        <p:spPr>
          <a:xfrm>
            <a:off x="3193574" y="1047975"/>
            <a:ext cx="6997283" cy="2381025"/>
          </a:xfrm>
          <a:prstGeom prst="rect">
            <a:avLst/>
          </a:prstGeom>
          <a:ln w="9525">
            <a:noFill/>
          </a:ln>
        </p:spPr>
      </p:pic>
      <p:sp>
        <p:nvSpPr>
          <p:cNvPr id="7" name="TextBox 6">
            <a:extLst>
              <a:ext uri="{FF2B5EF4-FFF2-40B4-BE49-F238E27FC236}">
                <a16:creationId xmlns:a16="http://schemas.microsoft.com/office/drawing/2014/main" id="{66EE4216-ABA8-4986-AC80-AB9F75A73F42}"/>
              </a:ext>
            </a:extLst>
          </p:cNvPr>
          <p:cNvSpPr txBox="1"/>
          <p:nvPr/>
        </p:nvSpPr>
        <p:spPr>
          <a:xfrm>
            <a:off x="3236686" y="3502509"/>
            <a:ext cx="7431314" cy="369332"/>
          </a:xfrm>
          <a:prstGeom prst="rect">
            <a:avLst/>
          </a:prstGeom>
          <a:solidFill>
            <a:schemeClr val="bg1"/>
          </a:solidFill>
        </p:spPr>
        <p:txBody>
          <a:bodyPr wrap="square" rtlCol="0">
            <a:spAutoFit/>
          </a:bodyPr>
          <a:lstStyle/>
          <a:p>
            <a:endParaRPr lang="en-US"/>
          </a:p>
        </p:txBody>
      </p:sp>
      <p:sp>
        <p:nvSpPr>
          <p:cNvPr id="9" name="TextBox 8">
            <a:extLst>
              <a:ext uri="{FF2B5EF4-FFF2-40B4-BE49-F238E27FC236}">
                <a16:creationId xmlns:a16="http://schemas.microsoft.com/office/drawing/2014/main" id="{483C57B3-3565-44AB-A26A-EAD40D5B146E}"/>
              </a:ext>
            </a:extLst>
          </p:cNvPr>
          <p:cNvSpPr txBox="1"/>
          <p:nvPr/>
        </p:nvSpPr>
        <p:spPr>
          <a:xfrm>
            <a:off x="1943738" y="3736408"/>
            <a:ext cx="7401938" cy="3046988"/>
          </a:xfrm>
          <a:prstGeom prst="rect">
            <a:avLst/>
          </a:prstGeom>
          <a:noFill/>
        </p:spPr>
        <p:txBody>
          <a:bodyPr wrap="square" rtlCol="0" anchor="t">
            <a:spAutoFit/>
          </a:bodyPr>
          <a:lstStyle/>
          <a:p>
            <a:r>
              <a:rPr lang="en-US" sz="2400" dirty="0">
                <a:latin typeface="Segoe UI" panose="020B0502040204020203" pitchFamily="34" charset="0"/>
                <a:cs typeface="Segoe UI" panose="020B0502040204020203" pitchFamily="34" charset="0"/>
              </a:rPr>
              <a:t>Time to Register! Follow your directions.</a:t>
            </a:r>
          </a:p>
          <a:p>
            <a:r>
              <a:rPr lang="en-US" sz="2400" dirty="0">
                <a:latin typeface="Segoe UI" panose="020B0502040204020203" pitchFamily="34" charset="0"/>
                <a:cs typeface="Segoe UI" panose="020B0502040204020203" pitchFamily="34" charset="0"/>
              </a:rPr>
              <a:t>We’re here to assist if you need help!</a:t>
            </a:r>
          </a:p>
          <a:p>
            <a:r>
              <a:rPr lang="en-US" sz="2400" b="1" dirty="0">
                <a:latin typeface="Segoe UI" panose="020B0502040204020203" pitchFamily="34" charset="0"/>
                <a:cs typeface="Segoe UI" panose="020B0502040204020203" pitchFamily="34" charset="0"/>
                <a:hlinkClick r:id="rId4"/>
              </a:rPr>
              <a:t>https://tcatdickson.edu/about/contact-us</a:t>
            </a:r>
            <a:endParaRPr lang="en-US" sz="2400" b="1" dirty="0">
              <a:latin typeface="Segoe UI" panose="020B0502040204020203" pitchFamily="34" charset="0"/>
              <a:cs typeface="Segoe UI" panose="020B0502040204020203" pitchFamily="34" charset="0"/>
            </a:endParaRPr>
          </a:p>
          <a:p>
            <a:endParaRPr lang="en-US" sz="2400" b="1" dirty="0">
              <a:latin typeface="Segoe UI" panose="020B0502040204020203" pitchFamily="34" charset="0"/>
              <a:cs typeface="Segoe UI" panose="020B0502040204020203" pitchFamily="34" charset="0"/>
            </a:endParaRPr>
          </a:p>
          <a:p>
            <a:r>
              <a:rPr lang="en-US" sz="2400" b="1" dirty="0">
                <a:latin typeface="Segoe UI"/>
                <a:cs typeface="Segoe UI"/>
                <a:hlinkClick r:id="rId5"/>
              </a:rPr>
              <a:t>Connie.Shaw@TCATDickson.edu</a:t>
            </a:r>
            <a:r>
              <a:rPr lang="en-US" sz="2400" b="1" dirty="0">
                <a:latin typeface="Segoe UI"/>
                <a:cs typeface="Segoe UI"/>
              </a:rPr>
              <a:t> </a:t>
            </a:r>
            <a:br>
              <a:rPr lang="en-US" sz="2400" b="1" dirty="0">
                <a:latin typeface="Segoe UI"/>
                <a:cs typeface="Segoe UI"/>
              </a:rPr>
            </a:br>
            <a:r>
              <a:rPr lang="en-US" sz="2400" dirty="0">
                <a:latin typeface="Segoe UI"/>
                <a:cs typeface="Segoe UI"/>
              </a:rPr>
              <a:t>for Dickson (615.420.7364)</a:t>
            </a:r>
          </a:p>
          <a:p>
            <a:r>
              <a:rPr lang="en-US" sz="2400" b="1" dirty="0">
                <a:latin typeface="Segoe UI"/>
                <a:cs typeface="Segoe UI"/>
                <a:hlinkClick r:id="rId6"/>
              </a:rPr>
              <a:t>Stacey.Proteau@TCATDickson.edu</a:t>
            </a:r>
            <a:r>
              <a:rPr lang="en-US" sz="2400" dirty="0">
                <a:latin typeface="Segoe UI"/>
                <a:cs typeface="Segoe UI"/>
              </a:rPr>
              <a:t> </a:t>
            </a:r>
            <a:br>
              <a:rPr lang="en-US" sz="2400" dirty="0">
                <a:latin typeface="Segoe UI"/>
                <a:cs typeface="Segoe UI"/>
              </a:rPr>
            </a:br>
            <a:r>
              <a:rPr lang="en-US" sz="2400" dirty="0">
                <a:latin typeface="Segoe UI"/>
                <a:cs typeface="Segoe UI"/>
              </a:rPr>
              <a:t>for Clarksville (615-441-6221)</a:t>
            </a:r>
          </a:p>
        </p:txBody>
      </p:sp>
      <p:sp>
        <p:nvSpPr>
          <p:cNvPr id="13" name="TextBox 12">
            <a:extLst>
              <a:ext uri="{FF2B5EF4-FFF2-40B4-BE49-F238E27FC236}">
                <a16:creationId xmlns:a16="http://schemas.microsoft.com/office/drawing/2014/main" id="{A1C63ED3-875B-4458-A55B-62922E897621}"/>
              </a:ext>
            </a:extLst>
          </p:cNvPr>
          <p:cNvSpPr txBox="1"/>
          <p:nvPr/>
        </p:nvSpPr>
        <p:spPr>
          <a:xfrm>
            <a:off x="10043886" y="3114531"/>
            <a:ext cx="667226" cy="524556"/>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225672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9">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11">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7" name="Straight Connector 13">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15">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9" name="Rectangle 17">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0A318B7-B5BE-412E-B17C-40394A5D9B1E}"/>
              </a:ext>
            </a:extLst>
          </p:cNvPr>
          <p:cNvSpPr>
            <a:spLocks noGrp="1"/>
          </p:cNvSpPr>
          <p:nvPr>
            <p:ph type="title"/>
          </p:nvPr>
        </p:nvSpPr>
        <p:spPr>
          <a:xfrm>
            <a:off x="492370" y="516835"/>
            <a:ext cx="3215186" cy="2103875"/>
          </a:xfrm>
        </p:spPr>
        <p:txBody>
          <a:bodyPr vert="horz" lIns="91440" tIns="45720" rIns="91440" bIns="45720" rtlCol="0" anchor="b">
            <a:normAutofit/>
          </a:bodyPr>
          <a:lstStyle/>
          <a:p>
            <a:r>
              <a:rPr lang="en-US" sz="4800" dirty="0">
                <a:latin typeface="Segoe UI Black" panose="020B0A02040204020203" pitchFamily="34" charset="0"/>
                <a:ea typeface="Segoe UI Black" panose="020B0A02040204020203" pitchFamily="34" charset="0"/>
                <a:cs typeface="Segoe UI"/>
              </a:rPr>
              <a:t>Come </a:t>
            </a:r>
            <a:br>
              <a:rPr lang="en-US" sz="4800" dirty="0">
                <a:latin typeface="Segoe UI Black" panose="020B0A02040204020203" pitchFamily="34" charset="0"/>
                <a:ea typeface="Segoe UI Black" panose="020B0A02040204020203" pitchFamily="34" charset="0"/>
                <a:cs typeface="Segoe UI"/>
              </a:rPr>
            </a:br>
            <a:r>
              <a:rPr lang="en-US" sz="4800" dirty="0">
                <a:latin typeface="Segoe UI Black" panose="020B0A02040204020203" pitchFamily="34" charset="0"/>
                <a:ea typeface="Segoe UI Black" panose="020B0A02040204020203" pitchFamily="34" charset="0"/>
                <a:cs typeface="Segoe UI"/>
              </a:rPr>
              <a:t>join us!</a:t>
            </a:r>
            <a:endParaRPr lang="en-US" sz="4800" kern="1200" spc="-50" baseline="0" dirty="0">
              <a:latin typeface="Segoe UI Black" panose="020B0A02040204020203" pitchFamily="34" charset="0"/>
              <a:ea typeface="Segoe UI Black" panose="020B0A02040204020203" pitchFamily="34" charset="0"/>
              <a:cs typeface="Segoe UI"/>
            </a:endParaRPr>
          </a:p>
        </p:txBody>
      </p:sp>
      <p:pic>
        <p:nvPicPr>
          <p:cNvPr id="5" name="Picture 5" descr="A person wearing a blue hat&#10;&#10;Description generated with very high confidence">
            <a:extLst>
              <a:ext uri="{FF2B5EF4-FFF2-40B4-BE49-F238E27FC236}">
                <a16:creationId xmlns:a16="http://schemas.microsoft.com/office/drawing/2014/main" id="{83A8302D-14F9-480E-A370-F6F8327378A1}"/>
              </a:ext>
            </a:extLst>
          </p:cNvPr>
          <p:cNvPicPr>
            <a:picLocks noGrp="1" noChangeAspect="1"/>
          </p:cNvPicPr>
          <p:nvPr>
            <p:ph type="pic" idx="1"/>
          </p:nvPr>
        </p:nvPicPr>
        <p:blipFill rotWithShape="1">
          <a:blip r:embed="rId3"/>
          <a:srcRect l="5647" r="5647"/>
          <a:stretch/>
        </p:blipFill>
        <p:spPr>
          <a:xfrm>
            <a:off x="4075043" y="10"/>
            <a:ext cx="8111272" cy="6857990"/>
          </a:xfrm>
          <a:prstGeom prst="rect">
            <a:avLst/>
          </a:prstGeom>
        </p:spPr>
      </p:pic>
      <p:sp>
        <p:nvSpPr>
          <p:cNvPr id="30" name="Rectangle 19">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Rectangle: Rounded Corners 2">
            <a:extLst>
              <a:ext uri="{FF2B5EF4-FFF2-40B4-BE49-F238E27FC236}">
                <a16:creationId xmlns:a16="http://schemas.microsoft.com/office/drawing/2014/main" id="{97137EF6-328C-4DDC-B1A7-77B0EDE86D6B}"/>
              </a:ext>
            </a:extLst>
          </p:cNvPr>
          <p:cNvSpPr/>
          <p:nvPr/>
        </p:nvSpPr>
        <p:spPr>
          <a:xfrm>
            <a:off x="492370" y="4397699"/>
            <a:ext cx="3034315" cy="18806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1" descr="A close up of a logo&#10;&#10;Description generated with very high confidence">
            <a:extLst>
              <a:ext uri="{FF2B5EF4-FFF2-40B4-BE49-F238E27FC236}">
                <a16:creationId xmlns:a16="http://schemas.microsoft.com/office/drawing/2014/main" id="{8D8B2B43-6F87-4970-9FE5-51298EC9EB82}"/>
              </a:ext>
            </a:extLst>
          </p:cNvPr>
          <p:cNvPicPr>
            <a:picLocks noChangeAspect="1"/>
          </p:cNvPicPr>
          <p:nvPr/>
        </p:nvPicPr>
        <p:blipFill>
          <a:blip r:embed="rId4"/>
          <a:stretch>
            <a:fillRect/>
          </a:stretch>
        </p:blipFill>
        <p:spPr>
          <a:xfrm>
            <a:off x="654895" y="4658043"/>
            <a:ext cx="2743199" cy="1486384"/>
          </a:xfrm>
          <a:prstGeom prst="rect">
            <a:avLst/>
          </a:prstGeom>
        </p:spPr>
      </p:pic>
    </p:spTree>
    <p:extLst>
      <p:ext uri="{BB962C8B-B14F-4D97-AF65-F5344CB8AC3E}">
        <p14:creationId xmlns:p14="http://schemas.microsoft.com/office/powerpoint/2010/main" val="4290161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gfouts.TTC\Local Settings\Temporary Internet Files\Content.IE5\3PK05VDG\MP900438755[1].jpg"/>
          <p:cNvPicPr>
            <a:picLocks noChangeAspect="1" noChangeArrowheads="1"/>
          </p:cNvPicPr>
          <p:nvPr/>
        </p:nvPicPr>
        <p:blipFill>
          <a:blip r:embed="rId3">
            <a:extLst>
              <a:ext uri="{28A0092B-C50C-407E-A947-70E740481C1C}">
                <a14:useLocalDpi xmlns:a14="http://schemas.microsoft.com/office/drawing/2010/main" val="0"/>
              </a:ext>
            </a:extLst>
          </a:blip>
          <a:srcRect r="11676"/>
          <a:stretch>
            <a:fillRect/>
          </a:stretch>
        </p:blipFill>
        <p:spPr bwMode="auto">
          <a:xfrm>
            <a:off x="780168" y="3348858"/>
            <a:ext cx="304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449" y="382195"/>
            <a:ext cx="3725477" cy="229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AE3BD61-2489-4D41-B645-2C2989B3A0AD}"/>
              </a:ext>
            </a:extLst>
          </p:cNvPr>
          <p:cNvSpPr txBox="1"/>
          <p:nvPr/>
        </p:nvSpPr>
        <p:spPr>
          <a:xfrm>
            <a:off x="4355449" y="3028193"/>
            <a:ext cx="3725477" cy="2523768"/>
          </a:xfrm>
          <a:prstGeom prst="rect">
            <a:avLst/>
          </a:prstGeom>
          <a:noFill/>
        </p:spPr>
        <p:txBody>
          <a:bodyPr wrap="square" rtlCol="0" anchor="t">
            <a:spAutoFit/>
          </a:bodyPr>
          <a:lstStyle/>
          <a:p>
            <a:pPr algn="ctr"/>
            <a:r>
              <a:rPr lang="en-US" sz="2000" dirty="0"/>
              <a:t>Your photograph will be taken for your Student ID Badge</a:t>
            </a:r>
          </a:p>
          <a:p>
            <a:pPr algn="ctr"/>
            <a:r>
              <a:rPr lang="en-US" sz="2000" dirty="0"/>
              <a:t>on the first day of on-ground classes.  Please present a government-issued ID card to verify your identity.</a:t>
            </a:r>
          </a:p>
          <a:p>
            <a:pPr algn="ctr"/>
            <a:endParaRPr lang="en-US" sz="2000" dirty="0"/>
          </a:p>
          <a:p>
            <a:pPr algn="ctr"/>
            <a:endParaRPr lang="en-US" dirty="0">
              <a:cs typeface="Segoe UI Semibold"/>
            </a:endParaRPr>
          </a:p>
        </p:txBody>
      </p:sp>
    </p:spTree>
    <p:extLst>
      <p:ext uri="{BB962C8B-B14F-4D97-AF65-F5344CB8AC3E}">
        <p14:creationId xmlns:p14="http://schemas.microsoft.com/office/powerpoint/2010/main" val="400865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b="1" i="1" dirty="0">
                <a:solidFill>
                  <a:srgbClr val="002060"/>
                </a:solidFill>
                <a:cs typeface="Segoe UI Semibold" panose="020B0702040204020203" pitchFamily="34" charset="0"/>
              </a:rPr>
              <a:t>Who Governs TCAT?</a:t>
            </a:r>
          </a:p>
        </p:txBody>
      </p:sp>
      <p:sp>
        <p:nvSpPr>
          <p:cNvPr id="3" name="Rectangle 2"/>
          <p:cNvSpPr/>
          <p:nvPr/>
        </p:nvSpPr>
        <p:spPr>
          <a:xfrm>
            <a:off x="3079531" y="1996966"/>
            <a:ext cx="6222124" cy="819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32083" y="2108140"/>
            <a:ext cx="6117020" cy="646331"/>
          </a:xfrm>
          <a:prstGeom prst="rect">
            <a:avLst/>
          </a:prstGeom>
          <a:noFill/>
        </p:spPr>
        <p:txBody>
          <a:bodyPr wrap="square" rtlCol="0" anchor="ctr">
            <a:spAutoFit/>
          </a:bodyPr>
          <a:lstStyle/>
          <a:p>
            <a:pPr algn="ctr"/>
            <a:r>
              <a:rPr lang="en-US">
                <a:solidFill>
                  <a:schemeClr val="bg1"/>
                </a:solidFill>
              </a:rPr>
              <a:t>TENNESSEE HIGHER EDUCATION COMMISSION</a:t>
            </a:r>
          </a:p>
          <a:p>
            <a:pPr algn="ctr"/>
            <a:r>
              <a:rPr lang="en-US">
                <a:solidFill>
                  <a:schemeClr val="bg1"/>
                </a:solidFill>
              </a:rPr>
              <a:t>Oversees most public higher education institutions in TN</a:t>
            </a:r>
          </a:p>
        </p:txBody>
      </p:sp>
      <p:grpSp>
        <p:nvGrpSpPr>
          <p:cNvPr id="17" name="Group 16"/>
          <p:cNvGrpSpPr/>
          <p:nvPr/>
        </p:nvGrpSpPr>
        <p:grpSpPr>
          <a:xfrm>
            <a:off x="2438399" y="3394833"/>
            <a:ext cx="3048000" cy="882869"/>
            <a:chOff x="2480441" y="3174124"/>
            <a:chExt cx="3048000" cy="882869"/>
          </a:xfrm>
        </p:grpSpPr>
        <p:sp>
          <p:nvSpPr>
            <p:cNvPr id="4" name="Rectangle 3"/>
            <p:cNvSpPr/>
            <p:nvPr/>
          </p:nvSpPr>
          <p:spPr>
            <a:xfrm>
              <a:off x="2480441" y="3174124"/>
              <a:ext cx="3048000" cy="882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17227" y="3334932"/>
              <a:ext cx="2974428" cy="646331"/>
            </a:xfrm>
            <a:prstGeom prst="rect">
              <a:avLst/>
            </a:prstGeom>
            <a:noFill/>
          </p:spPr>
          <p:txBody>
            <a:bodyPr wrap="square" rtlCol="0" anchor="ctr">
              <a:spAutoFit/>
            </a:bodyPr>
            <a:lstStyle/>
            <a:p>
              <a:pPr algn="ctr"/>
              <a:r>
                <a:rPr lang="en-US">
                  <a:solidFill>
                    <a:schemeClr val="bg1"/>
                  </a:solidFill>
                </a:rPr>
                <a:t>TENNESSEE BOARD of REGENTS</a:t>
              </a:r>
            </a:p>
          </p:txBody>
        </p:sp>
      </p:grpSp>
      <p:grpSp>
        <p:nvGrpSpPr>
          <p:cNvPr id="18" name="Group 17"/>
          <p:cNvGrpSpPr/>
          <p:nvPr/>
        </p:nvGrpSpPr>
        <p:grpSpPr>
          <a:xfrm>
            <a:off x="6857999" y="3394834"/>
            <a:ext cx="3048000" cy="882869"/>
            <a:chOff x="6857999" y="3174124"/>
            <a:chExt cx="3048000" cy="882869"/>
          </a:xfrm>
        </p:grpSpPr>
        <p:sp>
          <p:nvSpPr>
            <p:cNvPr id="10" name="Rectangle 9"/>
            <p:cNvSpPr/>
            <p:nvPr/>
          </p:nvSpPr>
          <p:spPr>
            <a:xfrm>
              <a:off x="6857999" y="3174124"/>
              <a:ext cx="3048000" cy="882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931571" y="3334931"/>
              <a:ext cx="2974428" cy="646331"/>
            </a:xfrm>
            <a:prstGeom prst="rect">
              <a:avLst/>
            </a:prstGeom>
            <a:noFill/>
          </p:spPr>
          <p:txBody>
            <a:bodyPr wrap="square" rtlCol="0" anchor="ctr">
              <a:spAutoFit/>
            </a:bodyPr>
            <a:lstStyle/>
            <a:p>
              <a:pPr algn="ctr"/>
              <a:r>
                <a:rPr lang="en-US">
                  <a:solidFill>
                    <a:schemeClr val="bg1"/>
                  </a:solidFill>
                </a:rPr>
                <a:t>UNIVERSITY of  TENNESSEE System </a:t>
              </a:r>
            </a:p>
          </p:txBody>
        </p:sp>
      </p:grpSp>
      <p:grpSp>
        <p:nvGrpSpPr>
          <p:cNvPr id="20" name="Group 19"/>
          <p:cNvGrpSpPr/>
          <p:nvPr/>
        </p:nvGrpSpPr>
        <p:grpSpPr>
          <a:xfrm>
            <a:off x="1629101" y="4855763"/>
            <a:ext cx="2060027" cy="1261241"/>
            <a:chOff x="1671143" y="4582027"/>
            <a:chExt cx="2060027" cy="1261241"/>
          </a:xfrm>
        </p:grpSpPr>
        <p:sp>
          <p:nvSpPr>
            <p:cNvPr id="6" name="Oval 5"/>
            <p:cNvSpPr/>
            <p:nvPr/>
          </p:nvSpPr>
          <p:spPr>
            <a:xfrm>
              <a:off x="1671143" y="4582027"/>
              <a:ext cx="2060027" cy="12612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857700" y="4755093"/>
              <a:ext cx="1686911" cy="830997"/>
            </a:xfrm>
            <a:prstGeom prst="rect">
              <a:avLst/>
            </a:prstGeom>
            <a:noFill/>
          </p:spPr>
          <p:txBody>
            <a:bodyPr wrap="square" rtlCol="0" anchor="ctr">
              <a:spAutoFit/>
            </a:bodyPr>
            <a:lstStyle/>
            <a:p>
              <a:pPr algn="ctr"/>
              <a:r>
                <a:rPr lang="en-US" sz="2400" dirty="0">
                  <a:solidFill>
                    <a:schemeClr val="bg1"/>
                  </a:solidFill>
                </a:rPr>
                <a:t>24</a:t>
              </a:r>
            </a:p>
            <a:p>
              <a:pPr algn="ctr"/>
              <a:r>
                <a:rPr lang="en-US" sz="2400" dirty="0">
                  <a:solidFill>
                    <a:schemeClr val="bg1"/>
                  </a:solidFill>
                </a:rPr>
                <a:t> TCAT’s</a:t>
              </a:r>
            </a:p>
          </p:txBody>
        </p:sp>
      </p:grpSp>
      <p:grpSp>
        <p:nvGrpSpPr>
          <p:cNvPr id="21" name="Group 20"/>
          <p:cNvGrpSpPr/>
          <p:nvPr/>
        </p:nvGrpSpPr>
        <p:grpSpPr>
          <a:xfrm>
            <a:off x="4325005" y="4855763"/>
            <a:ext cx="2060027" cy="1261241"/>
            <a:chOff x="4230412" y="4582026"/>
            <a:chExt cx="2060027" cy="1261241"/>
          </a:xfrm>
        </p:grpSpPr>
        <p:sp>
          <p:nvSpPr>
            <p:cNvPr id="7" name="Oval 6"/>
            <p:cNvSpPr/>
            <p:nvPr/>
          </p:nvSpPr>
          <p:spPr>
            <a:xfrm>
              <a:off x="4230412" y="4582026"/>
              <a:ext cx="2060027" cy="12612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16969" y="4708926"/>
              <a:ext cx="1686911" cy="923330"/>
            </a:xfrm>
            <a:prstGeom prst="rect">
              <a:avLst/>
            </a:prstGeom>
            <a:noFill/>
          </p:spPr>
          <p:txBody>
            <a:bodyPr wrap="square" rtlCol="0" anchor="ctr">
              <a:spAutoFit/>
            </a:bodyPr>
            <a:lstStyle/>
            <a:p>
              <a:pPr algn="ctr"/>
              <a:r>
                <a:rPr lang="en-US">
                  <a:solidFill>
                    <a:schemeClr val="bg1"/>
                  </a:solidFill>
                </a:rPr>
                <a:t>13</a:t>
              </a:r>
            </a:p>
            <a:p>
              <a:pPr algn="ctr"/>
              <a:r>
                <a:rPr lang="en-US">
                  <a:solidFill>
                    <a:schemeClr val="bg1"/>
                  </a:solidFill>
                </a:rPr>
                <a:t>COMMUNITY COLLEGES</a:t>
              </a:r>
            </a:p>
          </p:txBody>
        </p:sp>
      </p:grpSp>
      <p:cxnSp>
        <p:nvCxnSpPr>
          <p:cNvPr id="23" name="Straight Connector 22"/>
          <p:cNvCxnSpPr/>
          <p:nvPr/>
        </p:nvCxnSpPr>
        <p:spPr>
          <a:xfrm>
            <a:off x="3962399" y="3100552"/>
            <a:ext cx="4419600" cy="31531"/>
          </a:xfrm>
          <a:prstGeom prst="line">
            <a:avLst/>
          </a:prstGeom>
        </p:spPr>
        <p:style>
          <a:lnRef idx="2">
            <a:schemeClr val="accent3"/>
          </a:lnRef>
          <a:fillRef idx="0">
            <a:schemeClr val="accent3"/>
          </a:fillRef>
          <a:effectRef idx="1">
            <a:schemeClr val="accent3"/>
          </a:effectRef>
          <a:fontRef idx="minor">
            <a:schemeClr val="tx1"/>
          </a:fontRef>
        </p:style>
      </p:cxnSp>
      <p:cxnSp>
        <p:nvCxnSpPr>
          <p:cNvPr id="25" name="Straight Connector 24"/>
          <p:cNvCxnSpPr/>
          <p:nvPr/>
        </p:nvCxnSpPr>
        <p:spPr>
          <a:xfrm>
            <a:off x="2659113" y="4550967"/>
            <a:ext cx="2606570"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7" name="Straight Connector 26"/>
          <p:cNvCxnSpPr/>
          <p:nvPr/>
        </p:nvCxnSpPr>
        <p:spPr>
          <a:xfrm>
            <a:off x="8376724" y="3125843"/>
            <a:ext cx="0" cy="294281"/>
          </a:xfrm>
          <a:prstGeom prst="line">
            <a:avLst/>
          </a:prstGeom>
        </p:spPr>
        <p:style>
          <a:lnRef idx="2">
            <a:schemeClr val="accent3"/>
          </a:lnRef>
          <a:fillRef idx="0">
            <a:schemeClr val="accent3"/>
          </a:fillRef>
          <a:effectRef idx="1">
            <a:schemeClr val="accent3"/>
          </a:effectRef>
          <a:fontRef idx="minor">
            <a:schemeClr val="tx1"/>
          </a:fontRef>
        </p:style>
      </p:cxnSp>
      <p:cxnSp>
        <p:nvCxnSpPr>
          <p:cNvPr id="28" name="Straight Connector 27"/>
          <p:cNvCxnSpPr/>
          <p:nvPr/>
        </p:nvCxnSpPr>
        <p:spPr>
          <a:xfrm>
            <a:off x="3957149" y="3094318"/>
            <a:ext cx="0" cy="294281"/>
          </a:xfrm>
          <a:prstGeom prst="line">
            <a:avLst/>
          </a:prstGeom>
        </p:spPr>
        <p:style>
          <a:lnRef idx="2">
            <a:schemeClr val="accent3"/>
          </a:lnRef>
          <a:fillRef idx="0">
            <a:schemeClr val="accent3"/>
          </a:fillRef>
          <a:effectRef idx="1">
            <a:schemeClr val="accent3"/>
          </a:effectRef>
          <a:fontRef idx="minor">
            <a:schemeClr val="tx1"/>
          </a:fontRef>
        </p:style>
      </p:cxnSp>
      <p:cxnSp>
        <p:nvCxnSpPr>
          <p:cNvPr id="29" name="Straight Connector 28"/>
          <p:cNvCxnSpPr/>
          <p:nvPr/>
        </p:nvCxnSpPr>
        <p:spPr>
          <a:xfrm>
            <a:off x="6125991" y="2816772"/>
            <a:ext cx="0" cy="294281"/>
          </a:xfrm>
          <a:prstGeom prst="line">
            <a:avLst/>
          </a:prstGeom>
        </p:spPr>
        <p:style>
          <a:lnRef idx="2">
            <a:schemeClr val="accent3"/>
          </a:lnRef>
          <a:fillRef idx="0">
            <a:schemeClr val="accent3"/>
          </a:fillRef>
          <a:effectRef idx="1">
            <a:schemeClr val="accent3"/>
          </a:effectRef>
          <a:fontRef idx="minor">
            <a:schemeClr val="tx1"/>
          </a:fontRef>
        </p:style>
      </p:cxnSp>
      <p:cxnSp>
        <p:nvCxnSpPr>
          <p:cNvPr id="30" name="Straight Connector 29"/>
          <p:cNvCxnSpPr/>
          <p:nvPr/>
        </p:nvCxnSpPr>
        <p:spPr>
          <a:xfrm>
            <a:off x="3957149" y="4277702"/>
            <a:ext cx="0" cy="267528"/>
          </a:xfrm>
          <a:prstGeom prst="line">
            <a:avLst/>
          </a:prstGeom>
        </p:spPr>
        <p:style>
          <a:lnRef idx="2">
            <a:schemeClr val="accent3"/>
          </a:lnRef>
          <a:fillRef idx="0">
            <a:schemeClr val="accent3"/>
          </a:fillRef>
          <a:effectRef idx="1">
            <a:schemeClr val="accent3"/>
          </a:effectRef>
          <a:fontRef idx="minor">
            <a:schemeClr val="tx1"/>
          </a:fontRef>
        </p:style>
      </p:cxnSp>
      <p:cxnSp>
        <p:nvCxnSpPr>
          <p:cNvPr id="32" name="Straight Connector 31"/>
          <p:cNvCxnSpPr/>
          <p:nvPr/>
        </p:nvCxnSpPr>
        <p:spPr>
          <a:xfrm>
            <a:off x="5259278" y="4564707"/>
            <a:ext cx="0" cy="294281"/>
          </a:xfrm>
          <a:prstGeom prst="line">
            <a:avLst/>
          </a:prstGeom>
        </p:spPr>
        <p:style>
          <a:lnRef idx="2">
            <a:schemeClr val="accent3"/>
          </a:lnRef>
          <a:fillRef idx="0">
            <a:schemeClr val="accent3"/>
          </a:fillRef>
          <a:effectRef idx="1">
            <a:schemeClr val="accent3"/>
          </a:effectRef>
          <a:fontRef idx="minor">
            <a:schemeClr val="tx1"/>
          </a:fontRef>
        </p:style>
      </p:cxnSp>
      <p:cxnSp>
        <p:nvCxnSpPr>
          <p:cNvPr id="33" name="Straight Connector 32"/>
          <p:cNvCxnSpPr/>
          <p:nvPr/>
        </p:nvCxnSpPr>
        <p:spPr>
          <a:xfrm>
            <a:off x="2665513" y="4561482"/>
            <a:ext cx="0" cy="294281"/>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875999019"/>
      </p:ext>
    </p:extLst>
  </p:cSld>
  <p:clrMapOvr>
    <a:masterClrMapping/>
  </p:clrMapOvr>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3">
      <a:majorFont>
        <a:latin typeface="Gill Sans MT"/>
        <a:ea typeface=""/>
        <a:cs typeface=""/>
      </a:majorFont>
      <a:minorFont>
        <a:latin typeface="Gill Sans MT"/>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7319</TotalTime>
  <Words>9372</Words>
  <Application>Microsoft Office PowerPoint</Application>
  <PresentationFormat>Widescreen</PresentationFormat>
  <Paragraphs>913</Paragraphs>
  <Slides>77</Slides>
  <Notes>68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77</vt:i4>
      </vt:variant>
    </vt:vector>
  </HeadingPairs>
  <TitlesOfParts>
    <vt:vector size="91" baseType="lpstr">
      <vt:lpstr>Arial</vt:lpstr>
      <vt:lpstr>Arial Black</vt:lpstr>
      <vt:lpstr>Book Antiqua</vt:lpstr>
      <vt:lpstr>Calibri</vt:lpstr>
      <vt:lpstr>CopprplGoth Bd BT</vt:lpstr>
      <vt:lpstr>Gill Sans MT</vt:lpstr>
      <vt:lpstr>Gill Sans Ultra Bold Condensed</vt:lpstr>
      <vt:lpstr>Segoe UI</vt:lpstr>
      <vt:lpstr>Segoe UI Black</vt:lpstr>
      <vt:lpstr>Segoe UI Semibold</vt:lpstr>
      <vt:lpstr>Times New Roman</vt:lpstr>
      <vt:lpstr>Trajan Pro</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Governs TCAT?</vt:lpstr>
      <vt:lpstr>ACCREDITATION is important!</vt:lpstr>
      <vt:lpstr>The TCAT Mission</vt:lpstr>
      <vt:lpstr>Completion Rate</vt:lpstr>
      <vt:lpstr>TCAT Even Warranties Your Training!</vt:lpstr>
      <vt:lpstr>PowerPoint Presentation</vt:lpstr>
      <vt:lpstr>Begin With the End in Mind.</vt:lpstr>
      <vt:lpstr>But where do I start?   Some direction please…</vt:lpstr>
      <vt:lpstr>2023-2024 Student  Handbook &amp; Catalog</vt:lpstr>
      <vt:lpstr>PowerPoint Presentation</vt:lpstr>
      <vt:lpstr>Examples:  Student ID# - S00123456  Campus Email - S00123456@TBR.edu Password – TBR-Welcomefmmddl!  Help Desk – 615-366-4444</vt:lpstr>
      <vt:lpstr>Accessing MyTCAT Portal</vt:lpstr>
      <vt:lpstr>PowerPoint Presentation</vt:lpstr>
      <vt:lpstr>PowerPoint Presentation</vt:lpstr>
      <vt:lpstr>2023-24 Fee Assessments</vt:lpstr>
      <vt:lpstr>PowerPoint Presentation</vt:lpstr>
      <vt:lpstr>TCAT Refund Policy</vt:lpstr>
      <vt:lpstr>Buy New Buy Used or Rent on most titles</vt:lpstr>
      <vt:lpstr>Your TCAT Enrollment</vt:lpstr>
      <vt:lpstr>What Do They Want?</vt:lpstr>
      <vt:lpstr>We’re SO Different!</vt:lpstr>
      <vt:lpstr>PowerPoint Presentation</vt:lpstr>
      <vt:lpstr>PowerPoint Presentation</vt:lpstr>
      <vt:lpstr>Customary Hours -  Pace and Progress Grading</vt:lpstr>
      <vt:lpstr>PowerPoint Presentation</vt:lpstr>
      <vt:lpstr>Performance is Graded in Three Areas</vt:lpstr>
      <vt:lpstr>Americans with Disabilities Act &amp;  Receiving Accommodations</vt:lpstr>
      <vt:lpstr>PowerPoint Presentation</vt:lpstr>
      <vt:lpstr>PowerPoint Presentation</vt:lpstr>
      <vt:lpstr>Attendance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TCAT Policies &amp; Procedures</vt:lpstr>
      <vt:lpstr>Safety &amp; Security Matters!</vt:lpstr>
      <vt:lpstr>PowerPoint Presentation</vt:lpstr>
      <vt:lpstr>Managing Conflict in the Classroom</vt:lpstr>
      <vt:lpstr>Discrimination &amp; Harassment</vt:lpstr>
      <vt:lpstr>Student Services Cares</vt:lpstr>
      <vt:lpstr>PowerPoint Presentation</vt:lpstr>
      <vt:lpstr>PowerPoint Presentation</vt:lpstr>
      <vt:lpstr>Financial 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Life Activities</vt:lpstr>
      <vt:lpstr>Nursing Notes</vt:lpstr>
      <vt:lpstr>PowerPoint Presentation</vt:lpstr>
      <vt:lpstr>PowerPoint Presentation</vt:lpstr>
      <vt:lpstr>PowerPoint Presentation</vt:lpstr>
      <vt:lpstr>PowerPoint Presentation</vt:lpstr>
      <vt:lpstr>PowerPoint Presentation</vt:lpstr>
      <vt:lpstr>PowerPoint Presentation</vt:lpstr>
      <vt:lpstr>Come  join us!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Smith</dc:creator>
  <cp:lastModifiedBy>Pamela Bigham</cp:lastModifiedBy>
  <cp:revision>131</cp:revision>
  <cp:lastPrinted>2021-11-30T14:29:10Z</cp:lastPrinted>
  <dcterms:created xsi:type="dcterms:W3CDTF">2018-03-29T17:43:33Z</dcterms:created>
  <dcterms:modified xsi:type="dcterms:W3CDTF">2023-09-12T19:00:56Z</dcterms:modified>
</cp:coreProperties>
</file>